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57" r:id="rId2"/>
    <p:sldId id="376" r:id="rId3"/>
    <p:sldId id="365" r:id="rId4"/>
    <p:sldId id="367" r:id="rId5"/>
    <p:sldId id="304" r:id="rId6"/>
    <p:sldId id="305" r:id="rId7"/>
    <p:sldId id="377" r:id="rId8"/>
    <p:sldId id="307" r:id="rId9"/>
    <p:sldId id="308" r:id="rId10"/>
    <p:sldId id="309" r:id="rId11"/>
    <p:sldId id="310" r:id="rId12"/>
    <p:sldId id="311" r:id="rId13"/>
    <p:sldId id="312" r:id="rId14"/>
    <p:sldId id="313" r:id="rId15"/>
    <p:sldId id="330" r:id="rId16"/>
    <p:sldId id="314" r:id="rId17"/>
    <p:sldId id="378"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80" r:id="rId33"/>
    <p:sldId id="329" r:id="rId34"/>
    <p:sldId id="257" r:id="rId35"/>
    <p:sldId id="258" r:id="rId36"/>
    <p:sldId id="265" r:id="rId37"/>
    <p:sldId id="266" r:id="rId38"/>
    <p:sldId id="267" r:id="rId39"/>
    <p:sldId id="261" r:id="rId40"/>
    <p:sldId id="271" r:id="rId41"/>
    <p:sldId id="269" r:id="rId42"/>
    <p:sldId id="274" r:id="rId43"/>
    <p:sldId id="268" r:id="rId44"/>
    <p:sldId id="273" r:id="rId45"/>
    <p:sldId id="272" r:id="rId46"/>
    <p:sldId id="276" r:id="rId47"/>
    <p:sldId id="331" r:id="rId48"/>
    <p:sldId id="332" r:id="rId49"/>
    <p:sldId id="333" r:id="rId50"/>
    <p:sldId id="334" r:id="rId51"/>
    <p:sldId id="278" r:id="rId52"/>
    <p:sldId id="340" r:id="rId53"/>
    <p:sldId id="341" r:id="rId54"/>
    <p:sldId id="393" r:id="rId55"/>
    <p:sldId id="381" r:id="rId56"/>
    <p:sldId id="382" r:id="rId57"/>
    <p:sldId id="383" r:id="rId58"/>
    <p:sldId id="385" r:id="rId59"/>
    <p:sldId id="386" r:id="rId60"/>
    <p:sldId id="387" r:id="rId61"/>
    <p:sldId id="388" r:id="rId62"/>
    <p:sldId id="389" r:id="rId63"/>
    <p:sldId id="390" r:id="rId64"/>
    <p:sldId id="391" r:id="rId65"/>
    <p:sldId id="384" r:id="rId66"/>
    <p:sldId id="359" r:id="rId67"/>
    <p:sldId id="392" r:id="rId68"/>
    <p:sldId id="372" r:id="rId69"/>
    <p:sldId id="373" r:id="rId70"/>
    <p:sldId id="374" r:id="rId71"/>
    <p:sldId id="375" r:id="rId72"/>
    <p:sldId id="360" r:id="rId73"/>
    <p:sldId id="361" r:id="rId74"/>
    <p:sldId id="362" r:id="rId75"/>
    <p:sldId id="342" r:id="rId76"/>
    <p:sldId id="343" r:id="rId77"/>
    <p:sldId id="344" r:id="rId78"/>
    <p:sldId id="283" r:id="rId79"/>
    <p:sldId id="280" r:id="rId80"/>
    <p:sldId id="286" r:id="rId81"/>
    <p:sldId id="285" r:id="rId82"/>
    <p:sldId id="364" r:id="rId83"/>
    <p:sldId id="363" r:id="rId84"/>
    <p:sldId id="349" r:id="rId85"/>
    <p:sldId id="284" r:id="rId86"/>
    <p:sldId id="262" r:id="rId87"/>
    <p:sldId id="260" r:id="rId88"/>
    <p:sldId id="259" r:id="rId89"/>
    <p:sldId id="350" r:id="rId90"/>
    <p:sldId id="351" r:id="rId91"/>
    <p:sldId id="352" r:id="rId92"/>
    <p:sldId id="379" r:id="rId93"/>
    <p:sldId id="353" r:id="rId94"/>
    <p:sldId id="354" r:id="rId95"/>
    <p:sldId id="355" r:id="rId96"/>
    <p:sldId id="296" r:id="rId97"/>
    <p:sldId id="300" r:id="rId98"/>
    <p:sldId id="301" r:id="rId99"/>
    <p:sldId id="291" r:id="rId100"/>
    <p:sldId id="290" r:id="rId101"/>
    <p:sldId id="289" r:id="rId102"/>
    <p:sldId id="288" r:id="rId103"/>
    <p:sldId id="339" r:id="rId104"/>
    <p:sldId id="295" r:id="rId105"/>
    <p:sldId id="299" r:id="rId106"/>
    <p:sldId id="297" r:id="rId107"/>
    <p:sldId id="293" r:id="rId108"/>
    <p:sldId id="302" r:id="rId109"/>
    <p:sldId id="292" r:id="rId110"/>
    <p:sldId id="356" r:id="rId1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CC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C36AD-F08D-473A-9659-BF20A31F5FC6}" type="datetimeFigureOut">
              <a:rPr lang="ru-RU" smtClean="0"/>
              <a:t>20.01.2021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73C8F-8FD4-4164-8094-4170E881B122}" type="slidenum">
              <a:rPr lang="ru-RU" smtClean="0"/>
              <a:t>‹#›</a:t>
            </a:fld>
            <a:endParaRPr lang="ru-RU"/>
          </a:p>
        </p:txBody>
      </p:sp>
    </p:spTree>
    <p:extLst>
      <p:ext uri="{BB962C8B-B14F-4D97-AF65-F5344CB8AC3E}">
        <p14:creationId xmlns:p14="http://schemas.microsoft.com/office/powerpoint/2010/main" val="210674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31D8DF-5AF1-4907-B2E6-D0CFA99AE898}" type="slidenum">
              <a:rPr lang="ru-RU"/>
              <a:pPr/>
              <a:t>7</a:t>
            </a:fld>
            <a:endParaRPr lang="ru-RU"/>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pPr marL="180975" indent="-180975">
              <a:buFontTx/>
              <a:buChar char="•"/>
            </a:pPr>
            <a:r>
              <a:rPr lang="ru-RU" dirty="0"/>
              <a:t>Описано более 100 представителей семейства </a:t>
            </a:r>
            <a:r>
              <a:rPr lang="ru-RU" dirty="0" err="1"/>
              <a:t>герпесвирусов</a:t>
            </a:r>
            <a:r>
              <a:rPr lang="ru-RU" dirty="0"/>
              <a:t>. Актуальные в патологии человека представители семейства представлены на слайде. </a:t>
            </a:r>
            <a:r>
              <a:rPr lang="ru-RU" dirty="0" err="1"/>
              <a:t>Герпесвирусы</a:t>
            </a:r>
            <a:r>
              <a:rPr lang="ru-RU" dirty="0"/>
              <a:t> человека распространены повсеместно – это </a:t>
            </a:r>
            <a:r>
              <a:rPr lang="ru-RU" dirty="0" err="1"/>
              <a:t>убиквитарная</a:t>
            </a:r>
            <a:r>
              <a:rPr lang="ru-RU" dirty="0"/>
              <a:t> инфекция. Отличительное свойство представителей этого семейства – способность вызывать хроническую латентную инфекцию, т.е способность к длительному (пожизненному) </a:t>
            </a:r>
            <a:r>
              <a:rPr lang="ru-RU" dirty="0" err="1"/>
              <a:t>персистированию</a:t>
            </a:r>
            <a:r>
              <a:rPr lang="ru-RU" dirty="0"/>
              <a:t> с последующей периодической реактивацией</a:t>
            </a:r>
            <a:r>
              <a:rPr lang="en-GB" dirty="0"/>
              <a:t>.</a:t>
            </a:r>
            <a:r>
              <a:rPr lang="en-GB" baseline="30000" dirty="0"/>
              <a:t>1</a:t>
            </a:r>
            <a:endParaRPr lang="en-GB" dirty="0"/>
          </a:p>
          <a:p>
            <a:pPr marL="180975" indent="-180975">
              <a:buFontTx/>
              <a:buChar char="•"/>
            </a:pPr>
            <a:r>
              <a:rPr lang="ru-RU" dirty="0"/>
              <a:t>Данная презентация фокусируется на заболеваниях, которые вызывают  ВПГ-1 и ВПГ-2, оба этих вируса принадлежат к подсемейству </a:t>
            </a:r>
            <a:r>
              <a:rPr lang="ru-RU" dirty="0" err="1"/>
              <a:t>альфагерпесвирусов</a:t>
            </a:r>
            <a:r>
              <a:rPr lang="ru-RU" dirty="0"/>
              <a:t>.</a:t>
            </a:r>
            <a:endParaRPr lang="en-GB" dirty="0"/>
          </a:p>
          <a:p>
            <a:pPr marL="180975" indent="-180975">
              <a:buFontTx/>
              <a:buChar char="•"/>
            </a:pPr>
            <a:r>
              <a:rPr lang="ru-RU" dirty="0"/>
              <a:t>ВПГ-1 является возбудителем </a:t>
            </a:r>
            <a:r>
              <a:rPr lang="ru-RU" dirty="0" err="1"/>
              <a:t>орофациального</a:t>
            </a:r>
            <a:r>
              <a:rPr lang="ru-RU" dirty="0"/>
              <a:t> герпеса, но также способен вызывать генитальные поражения</a:t>
            </a:r>
            <a:r>
              <a:rPr lang="en-GB" dirty="0"/>
              <a:t>.</a:t>
            </a:r>
            <a:r>
              <a:rPr lang="en-GB" baseline="30000" dirty="0"/>
              <a:t>2</a:t>
            </a:r>
            <a:endParaRPr lang="en-GB" dirty="0"/>
          </a:p>
          <a:p>
            <a:pPr marL="180975" indent="-180975">
              <a:buFontTx/>
              <a:buChar char="•"/>
            </a:pPr>
            <a:r>
              <a:rPr lang="ru-RU" dirty="0"/>
              <a:t>В мировом масштабе</a:t>
            </a:r>
            <a:r>
              <a:rPr lang="en-GB" dirty="0"/>
              <a:t>, </a:t>
            </a:r>
            <a:r>
              <a:rPr lang="ru-RU" dirty="0"/>
              <a:t>ВПГ</a:t>
            </a:r>
            <a:r>
              <a:rPr lang="en-GB" dirty="0"/>
              <a:t>-2 </a:t>
            </a:r>
            <a:r>
              <a:rPr lang="ru-RU" dirty="0"/>
              <a:t>– наиболее частый этиологический фактор генитального герпеса</a:t>
            </a:r>
            <a:r>
              <a:rPr lang="en-GB" dirty="0"/>
              <a:t>, </a:t>
            </a:r>
            <a:r>
              <a:rPr lang="ru-RU" dirty="0"/>
              <a:t>хотя в некоторых регионах ВПГ-1 доминирует</a:t>
            </a:r>
            <a:r>
              <a:rPr lang="en-GB" dirty="0"/>
              <a:t>.</a:t>
            </a:r>
            <a:r>
              <a:rPr lang="en-GB" baseline="30000" dirty="0"/>
              <a:t>2 </a:t>
            </a:r>
            <a:r>
              <a:rPr lang="ru-RU" dirty="0"/>
              <a:t>В частности, в одном из недавних исследований, проведенных в одной из британских клиник, было показано, что</a:t>
            </a:r>
            <a:r>
              <a:rPr lang="ru-RU" baseline="30000" dirty="0"/>
              <a:t> </a:t>
            </a:r>
            <a:r>
              <a:rPr lang="ru-RU" dirty="0"/>
              <a:t>пропорция первичного генитального герпеса, вызванного ВПГ-1 превышала таковую вследствие ВПГ-2</a:t>
            </a:r>
            <a:r>
              <a:rPr lang="en-GB" dirty="0"/>
              <a:t>.</a:t>
            </a:r>
            <a:r>
              <a:rPr lang="en-GB" baseline="30000" dirty="0"/>
              <a:t>3</a:t>
            </a:r>
            <a:endParaRPr lang="en-GB" dirty="0"/>
          </a:p>
          <a:p>
            <a:pPr marL="180975" indent="-180975">
              <a:buFontTx/>
              <a:buChar char="•"/>
            </a:pPr>
            <a:r>
              <a:rPr lang="ru-RU" dirty="0"/>
              <a:t>Также, ВПГ-2 может быть причиной </a:t>
            </a:r>
            <a:r>
              <a:rPr lang="ru-RU" dirty="0" err="1"/>
              <a:t>орофациального</a:t>
            </a:r>
            <a:r>
              <a:rPr lang="ru-RU" dirty="0"/>
              <a:t> герпеса</a:t>
            </a:r>
            <a:r>
              <a:rPr lang="en-GB" dirty="0"/>
              <a:t>.</a:t>
            </a:r>
          </a:p>
          <a:p>
            <a:pPr marL="180975" indent="-180975">
              <a:buFontTx/>
              <a:buChar char="•"/>
            </a:pPr>
            <a:endParaRPr lang="en-GB" dirty="0"/>
          </a:p>
          <a:p>
            <a:pPr marL="180975" indent="-180975"/>
            <a:r>
              <a:rPr lang="ru-RU" sz="1000" b="1" dirty="0"/>
              <a:t>Ссылки:</a:t>
            </a:r>
            <a:endParaRPr lang="en-GB" sz="1000" b="1" dirty="0"/>
          </a:p>
          <a:p>
            <a:pPr marL="180975" indent="-180975"/>
            <a:r>
              <a:rPr lang="en-GB" sz="1000" dirty="0"/>
              <a:t>1.	Guthrie R. </a:t>
            </a:r>
            <a:r>
              <a:rPr lang="en-GB" sz="1000" i="1" dirty="0"/>
              <a:t>American Herpes Foundation Monitor</a:t>
            </a:r>
            <a:r>
              <a:rPr lang="en-GB" sz="1000" dirty="0"/>
              <a:t> 1999;</a:t>
            </a:r>
            <a:r>
              <a:rPr lang="en-GB" sz="1000" b="1" dirty="0"/>
              <a:t>1</a:t>
            </a:r>
            <a:r>
              <a:rPr lang="en-GB" sz="1000" dirty="0"/>
              <a:t>:1.</a:t>
            </a:r>
          </a:p>
          <a:p>
            <a:pPr marL="180975" indent="-180975"/>
            <a:r>
              <a:rPr lang="en-GB" sz="1000" dirty="0"/>
              <a:t>2.	Patrick D (Ed). </a:t>
            </a:r>
            <a:r>
              <a:rPr lang="en-GB" sz="1000" i="1" dirty="0"/>
              <a:t>Managing genital herpes: a primary care toolkit</a:t>
            </a:r>
            <a:r>
              <a:rPr lang="en-GB" sz="1000" dirty="0"/>
              <a:t>. PAREXEL MMS Europe Ltd, 2004.</a:t>
            </a:r>
          </a:p>
          <a:p>
            <a:pPr marL="180975" indent="-180975"/>
            <a:r>
              <a:rPr lang="en-GB" sz="1000" dirty="0"/>
              <a:t>3.	Thompson C. </a:t>
            </a:r>
            <a:r>
              <a:rPr lang="en-GB" sz="1000" i="1" dirty="0"/>
              <a:t>Genital</a:t>
            </a:r>
            <a:r>
              <a:rPr lang="en-GB" sz="1000" dirty="0"/>
              <a:t> </a:t>
            </a:r>
            <a:r>
              <a:rPr lang="en-GB" sz="1000" i="1" dirty="0"/>
              <a:t>herpes simplex typing in genitourinary medicine:1995</a:t>
            </a:r>
            <a:r>
              <a:rPr lang="en-GB" sz="1000" i="1" dirty="0">
                <a:cs typeface="Arial" charset="0"/>
              </a:rPr>
              <a:t>–1999. </a:t>
            </a:r>
            <a:r>
              <a:rPr lang="en-GB" sz="1000" i="1" dirty="0" err="1">
                <a:cs typeface="Arial" charset="0"/>
              </a:rPr>
              <a:t>Int</a:t>
            </a:r>
            <a:r>
              <a:rPr lang="en-GB" sz="1000" i="1" dirty="0">
                <a:cs typeface="Arial" charset="0"/>
              </a:rPr>
              <a:t> J STD AIDS </a:t>
            </a:r>
            <a:r>
              <a:rPr lang="en-GB" sz="1000" dirty="0">
                <a:cs typeface="Arial" charset="0"/>
              </a:rPr>
              <a:t>2000;</a:t>
            </a:r>
            <a:r>
              <a:rPr lang="en-GB" sz="1000" b="1" dirty="0">
                <a:cs typeface="Arial" charset="0"/>
              </a:rPr>
              <a:t>11</a:t>
            </a:r>
            <a:r>
              <a:rPr lang="en-GB" sz="1000" dirty="0">
                <a:cs typeface="Arial" charset="0"/>
              </a:rPr>
              <a:t>:501–2.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CD9A8FDB-C064-40F5-8C75-92F9DEE564D2}" type="slidenum">
              <a:rPr lang="ru-RU" smtClean="0">
                <a:latin typeface="Arial" charset="0"/>
              </a:rPr>
              <a:pPr eaLnBrk="1" hangingPunct="1"/>
              <a:t>24</a:t>
            </a:fld>
            <a:endParaRPr lang="ru-RU" smtClean="0">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290693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350878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2787553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250183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234093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391553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72263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914400" y="4343400"/>
            <a:ext cx="5029200" cy="4114800"/>
          </a:xfrm>
          <a:noFill/>
        </p:spPr>
        <p:txBody>
          <a:bodyPr/>
          <a:lstStyle/>
          <a:p>
            <a:endParaRPr lang="ru-RU" smtClean="0"/>
          </a:p>
        </p:txBody>
      </p:sp>
    </p:spTree>
    <p:extLst>
      <p:ext uri="{BB962C8B-B14F-4D97-AF65-F5344CB8AC3E}">
        <p14:creationId xmlns:p14="http://schemas.microsoft.com/office/powerpoint/2010/main" val="69796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39C9A2-0A96-46FF-970F-B4D9BCAC3041}" type="slidenum">
              <a:rPr lang="ru-RU" smtClean="0"/>
              <a:pPr eaLnBrk="1" hangingPunct="1"/>
              <a:t>8</a:t>
            </a:fld>
            <a:endParaRPr lang="ru-RU" smtClean="0"/>
          </a:p>
        </p:txBody>
      </p:sp>
      <p:sp>
        <p:nvSpPr>
          <p:cNvPr id="72707"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pPr eaLnBrk="1" hangingPunct="1">
              <a:defRPr/>
            </a:pPr>
            <a:endParaRPr lang="ru-RU" b="1" i="1" smtClean="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343323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1AA6B8CE-B26D-471A-B141-A18F6C1949FF}" type="slidenum">
              <a:rPr lang="ru-RU" smtClean="0">
                <a:latin typeface="Arial" charset="0"/>
              </a:rPr>
              <a:pPr eaLnBrk="1" hangingPunct="1"/>
              <a:t>14</a:t>
            </a:fld>
            <a:endParaRPr lang="ru-RU" smtClean="0">
              <a:latin typeface="Arial" charset="0"/>
            </a:endParaRPr>
          </a:p>
        </p:txBody>
      </p:sp>
      <p:sp>
        <p:nvSpPr>
          <p:cNvPr id="128003"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pPr eaLnBrk="1" hangingPunct="1">
              <a:defRPr/>
            </a:pPr>
            <a:endParaRPr lang="en-US" b="1" smtClean="0">
              <a:solidFill>
                <a:srgbClr val="003366"/>
              </a:solidFill>
              <a:effectLst>
                <a:outerShdw blurRad="38100" dist="38100" dir="2700000" algn="tl">
                  <a:srgbClr val="C0C0C0"/>
                </a:outerShdw>
              </a:effectLst>
            </a:endParaRPr>
          </a:p>
          <a:p>
            <a:pPr eaLnBrk="1" hangingPunct="1">
              <a:defRPr/>
            </a:pPr>
            <a:endParaRPr lang="ru-RU" b="1" smtClean="0">
              <a:solidFill>
                <a:srgbClr val="003366"/>
              </a:solidFill>
              <a:effectLst>
                <a:outerShdw blurRad="38100" dist="38100" dir="2700000" algn="tl">
                  <a:srgbClr val="C0C0C0"/>
                </a:outerShdw>
              </a:effectLst>
            </a:endParaRPr>
          </a:p>
          <a:p>
            <a:pPr eaLnBrk="1" hangingPunct="1">
              <a:defRPr/>
            </a:pPr>
            <a:endParaRPr lang="ru-RU" smtClean="0"/>
          </a:p>
        </p:txBody>
      </p:sp>
    </p:spTree>
    <p:extLst>
      <p:ext uri="{BB962C8B-B14F-4D97-AF65-F5344CB8AC3E}">
        <p14:creationId xmlns:p14="http://schemas.microsoft.com/office/powerpoint/2010/main" val="2172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23B8D9A3-EA87-42D0-B8A8-638B58035F8C}" type="slidenum">
              <a:rPr lang="ru-RU" smtClean="0">
                <a:latin typeface="Arial" charset="0"/>
              </a:rPr>
              <a:pPr eaLnBrk="1" hangingPunct="1"/>
              <a:t>16</a:t>
            </a:fld>
            <a:endParaRPr lang="ru-RU" smtClean="0">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5356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88938" y="688975"/>
            <a:ext cx="6092825" cy="3427413"/>
          </a:xfrm>
          <a:ln/>
        </p:spPr>
      </p:sp>
      <p:sp>
        <p:nvSpPr>
          <p:cNvPr id="17411" name="Text Box 3"/>
          <p:cNvSpPr txBox="1">
            <a:spLocks noChangeArrowheads="1"/>
          </p:cNvSpPr>
          <p:nvPr/>
        </p:nvSpPr>
        <p:spPr bwMode="auto">
          <a:xfrm>
            <a:off x="836265" y="7831326"/>
            <a:ext cx="51110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985838">
              <a:defRPr kumimoji="1" sz="800">
                <a:solidFill>
                  <a:schemeClr val="tx1"/>
                </a:solidFill>
                <a:latin typeface="Arial" pitchFamily="34" charset="0"/>
              </a:defRPr>
            </a:lvl1pPr>
            <a:lvl2pPr marL="742950" indent="-285750" algn="ctr" defTabSz="985838">
              <a:defRPr kumimoji="1" sz="800">
                <a:solidFill>
                  <a:schemeClr val="tx1"/>
                </a:solidFill>
                <a:latin typeface="Arial" pitchFamily="34" charset="0"/>
              </a:defRPr>
            </a:lvl2pPr>
            <a:lvl3pPr marL="1143000" indent="-228600" algn="ctr" defTabSz="985838">
              <a:defRPr kumimoji="1" sz="800">
                <a:solidFill>
                  <a:schemeClr val="tx1"/>
                </a:solidFill>
                <a:latin typeface="Arial" pitchFamily="34" charset="0"/>
              </a:defRPr>
            </a:lvl3pPr>
            <a:lvl4pPr marL="1600200" indent="-228600" algn="ctr" defTabSz="985838">
              <a:defRPr kumimoji="1" sz="800">
                <a:solidFill>
                  <a:schemeClr val="tx1"/>
                </a:solidFill>
                <a:latin typeface="Arial" pitchFamily="34" charset="0"/>
              </a:defRPr>
            </a:lvl4pPr>
            <a:lvl5pPr marL="2057400" indent="-228600" algn="ctr" defTabSz="985838">
              <a:defRPr kumimoji="1" sz="800">
                <a:solidFill>
                  <a:schemeClr val="tx1"/>
                </a:solidFill>
                <a:latin typeface="Arial" pitchFamily="34" charset="0"/>
              </a:defRPr>
            </a:lvl5pPr>
            <a:lvl6pPr marL="2514600" indent="-228600" algn="ctr" defTabSz="985838" eaLnBrk="0" fontAlgn="base" hangingPunct="0">
              <a:spcBef>
                <a:spcPct val="0"/>
              </a:spcBef>
              <a:spcAft>
                <a:spcPct val="0"/>
              </a:spcAft>
              <a:defRPr kumimoji="1" sz="800">
                <a:solidFill>
                  <a:schemeClr val="tx1"/>
                </a:solidFill>
                <a:latin typeface="Arial" pitchFamily="34" charset="0"/>
              </a:defRPr>
            </a:lvl6pPr>
            <a:lvl7pPr marL="2971800" indent="-228600" algn="ctr" defTabSz="985838" eaLnBrk="0" fontAlgn="base" hangingPunct="0">
              <a:spcBef>
                <a:spcPct val="0"/>
              </a:spcBef>
              <a:spcAft>
                <a:spcPct val="0"/>
              </a:spcAft>
              <a:defRPr kumimoji="1" sz="800">
                <a:solidFill>
                  <a:schemeClr val="tx1"/>
                </a:solidFill>
                <a:latin typeface="Arial" pitchFamily="34" charset="0"/>
              </a:defRPr>
            </a:lvl7pPr>
            <a:lvl8pPr marL="3429000" indent="-228600" algn="ctr" defTabSz="985838" eaLnBrk="0" fontAlgn="base" hangingPunct="0">
              <a:spcBef>
                <a:spcPct val="0"/>
              </a:spcBef>
              <a:spcAft>
                <a:spcPct val="0"/>
              </a:spcAft>
              <a:defRPr kumimoji="1" sz="800">
                <a:solidFill>
                  <a:schemeClr val="tx1"/>
                </a:solidFill>
                <a:latin typeface="Arial" pitchFamily="34" charset="0"/>
              </a:defRPr>
            </a:lvl8pPr>
            <a:lvl9pPr marL="3886200" indent="-228600" algn="ctr" defTabSz="985838" eaLnBrk="0" fontAlgn="base" hangingPunct="0">
              <a:spcBef>
                <a:spcPct val="0"/>
              </a:spcBef>
              <a:spcAft>
                <a:spcPct val="0"/>
              </a:spcAft>
              <a:defRPr kumimoji="1" sz="800">
                <a:solidFill>
                  <a:schemeClr val="tx1"/>
                </a:solidFill>
                <a:latin typeface="Arial" pitchFamily="34" charset="0"/>
              </a:defRPr>
            </a:lvl9pPr>
          </a:lstStyle>
          <a:p>
            <a:pPr algn="l">
              <a:buFont typeface="Wingdings" pitchFamily="2" charset="2"/>
              <a:buNone/>
            </a:pPr>
            <a:r>
              <a:rPr kumimoji="0" lang="en-US" altLang="ru-RU" sz="1000" b="1">
                <a:latin typeface="Times New Roman" pitchFamily="18" charset="0"/>
                <a:cs typeface="Arial" pitchFamily="34" charset="0"/>
              </a:rPr>
              <a:t>References:</a:t>
            </a:r>
          </a:p>
          <a:p>
            <a:pPr algn="l">
              <a:buFont typeface="Wingdings" pitchFamily="2" charset="2"/>
              <a:buNone/>
            </a:pPr>
            <a:r>
              <a:rPr kumimoji="0" lang="en-US" altLang="ru-RU" sz="1000">
                <a:latin typeface="Times New Roman" pitchFamily="18" charset="0"/>
                <a:cs typeface="Arial" pitchFamily="34" charset="0"/>
              </a:rPr>
              <a:t>Corey L. Herpes simplex virus. In: Mandell GL, Bennett JE, Dolin R, eds. </a:t>
            </a:r>
            <a:r>
              <a:rPr kumimoji="0" lang="en-US" altLang="ru-RU" sz="1000" i="1">
                <a:latin typeface="Times New Roman" pitchFamily="18" charset="0"/>
                <a:cs typeface="Arial" pitchFamily="34" charset="0"/>
              </a:rPr>
              <a:t>Principles and Practice of Infectious Diseases.</a:t>
            </a:r>
            <a:r>
              <a:rPr kumimoji="0" lang="en-US" altLang="ru-RU" sz="1000">
                <a:latin typeface="Times New Roman" pitchFamily="18" charset="0"/>
                <a:cs typeface="Arial" pitchFamily="34" charset="0"/>
              </a:rPr>
              <a:t> 5th ed. Philadelphia, Pa: Churchill Livingstone; </a:t>
            </a:r>
            <a:br>
              <a:rPr kumimoji="0" lang="en-US" altLang="ru-RU" sz="1000">
                <a:latin typeface="Times New Roman" pitchFamily="18" charset="0"/>
                <a:cs typeface="Arial" pitchFamily="34" charset="0"/>
              </a:rPr>
            </a:br>
            <a:r>
              <a:rPr kumimoji="0" lang="en-US" altLang="ru-RU" sz="1000">
                <a:latin typeface="Times New Roman" pitchFamily="18" charset="0"/>
                <a:cs typeface="Arial" pitchFamily="34" charset="0"/>
              </a:rPr>
              <a:t>2000:1564-1575. </a:t>
            </a:r>
          </a:p>
          <a:p>
            <a:pPr algn="l">
              <a:buClr>
                <a:srgbClr val="FFFF31"/>
              </a:buClr>
              <a:buSzPct val="70000"/>
              <a:buFont typeface="Wingdings" pitchFamily="2" charset="2"/>
              <a:buNone/>
            </a:pPr>
            <a:r>
              <a:rPr kumimoji="0" lang="en-US" altLang="ru-RU" sz="1000">
                <a:latin typeface="Times New Roman" pitchFamily="18" charset="0"/>
              </a:rPr>
              <a:t>Whitley RJ. Herpes simplex viruses. In: Knipe DM, Howley PM, eds. </a:t>
            </a:r>
            <a:r>
              <a:rPr kumimoji="0" lang="en-US" altLang="ru-RU" sz="1000" i="1">
                <a:latin typeface="Times New Roman" pitchFamily="18" charset="0"/>
              </a:rPr>
              <a:t>Fields Virology</a:t>
            </a:r>
            <a:r>
              <a:rPr kumimoji="0" lang="en-US" altLang="ru-RU" sz="1000">
                <a:latin typeface="Times New Roman" pitchFamily="18" charset="0"/>
              </a:rPr>
              <a:t>. Vol 2. </a:t>
            </a:r>
            <a:br>
              <a:rPr kumimoji="0" lang="en-US" altLang="ru-RU" sz="1000">
                <a:latin typeface="Times New Roman" pitchFamily="18" charset="0"/>
              </a:rPr>
            </a:br>
            <a:r>
              <a:rPr kumimoji="0" lang="en-US" altLang="ru-RU" sz="1000">
                <a:latin typeface="Times New Roman" pitchFamily="18" charset="0"/>
              </a:rPr>
              <a:t>4th ed. Philadelphia, Pa: Lippincott Williams &amp; Wilkins; 2001:2461-2509.</a:t>
            </a:r>
            <a:endParaRPr kumimoji="0" lang="en-US" altLang="ru-RU" sz="1000">
              <a:latin typeface="Times New Roman" pitchFamily="18" charset="0"/>
              <a:cs typeface="Arial" pitchFamily="34" charset="0"/>
            </a:endParaRPr>
          </a:p>
        </p:txBody>
      </p:sp>
      <p:sp>
        <p:nvSpPr>
          <p:cNvPr id="17412" name="Rectangle 4"/>
          <p:cNvSpPr>
            <a:spLocks noGrp="1" noChangeArrowheads="1"/>
          </p:cNvSpPr>
          <p:nvPr>
            <p:ph type="body" idx="1"/>
          </p:nvPr>
        </p:nvSpPr>
        <p:spPr>
          <a:xfrm>
            <a:off x="734899" y="4268354"/>
            <a:ext cx="5373948" cy="32658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7" tIns="46458" rIns="92917" bIns="46458"/>
          <a:lstStyle/>
          <a:p>
            <a:pPr eaLnBrk="1" hangingPunct="1"/>
            <a:r>
              <a:rPr lang="en-US" altLang="ru-RU" smtClean="0"/>
              <a:t>A unique attribute of the herpesvirus is its characteristic latency, which gives the virus its strong persistent nature. </a:t>
            </a:r>
          </a:p>
          <a:p>
            <a:pPr eaLnBrk="1" hangingPunct="1"/>
            <a:r>
              <a:rPr lang="en-US" altLang="ru-RU" smtClean="0"/>
              <a:t>During the primary infection and while the immune system is trying to fight off the virus, the nerve fibers that supply sensation to the affected areas of the skin also become infected. The virus travels up the nerve until it reaches the core of the cell inside the ganglion.</a:t>
            </a:r>
          </a:p>
          <a:p>
            <a:pPr eaLnBrk="1" hangingPunct="1"/>
            <a:r>
              <a:rPr lang="en-US" altLang="ru-RU" smtClean="0"/>
              <a:t>Unlike the productive and explosive infection of the skin, the herpesvirus lies dormant inside the cell bodies of sensory nerves (latency). </a:t>
            </a:r>
          </a:p>
          <a:p>
            <a:pPr eaLnBrk="1" hangingPunct="1"/>
            <a:r>
              <a:rPr lang="en-US" altLang="ru-RU" smtClean="0"/>
              <a:t>Several copies of the viral DNA, in the form of circles that are extrachromosomal, remain inside latently infected nerve cells without significantly damaging the nerve cells and without activating the body’s immune system.</a:t>
            </a:r>
          </a:p>
          <a:p>
            <a:pPr eaLnBrk="1" hangingPunct="1"/>
            <a:r>
              <a:rPr lang="en-US" altLang="ru-RU" smtClean="0"/>
              <a:t>Factors and stimuli, such as sunlight, stress, menstruation, advancing age, </a:t>
            </a:r>
            <a:br>
              <a:rPr lang="en-US" altLang="ru-RU" smtClean="0"/>
            </a:br>
            <a:r>
              <a:rPr lang="en-US" altLang="ru-RU" smtClean="0"/>
              <a:t>or decreased cellular immunity, may stimulate reactivation. </a:t>
            </a:r>
          </a:p>
          <a:p>
            <a:pPr eaLnBrk="1" hangingPunct="1"/>
            <a:r>
              <a:rPr lang="en-US" altLang="ru-RU" smtClean="0"/>
              <a:t>During reactivation, the herpesvirus travels back down the nerve to the</a:t>
            </a:r>
            <a:br>
              <a:rPr lang="en-US" altLang="ru-RU" smtClean="0"/>
            </a:br>
            <a:r>
              <a:rPr lang="en-US" altLang="ru-RU" smtClean="0"/>
              <a:t>end of the nerve fiber, where it reaches the surface of new healthy skin cells. </a:t>
            </a:r>
            <a:br>
              <a:rPr lang="en-US" altLang="ru-RU" smtClean="0"/>
            </a:br>
            <a:r>
              <a:rPr lang="en-US" altLang="ru-RU" smtClean="0"/>
              <a:t>Then, the active state begins again, and a new recurrent infection takes place.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5200A73B-0E11-4EE1-8AB9-AB6E31E5B074}" type="slidenum">
              <a:rPr lang="ru-RU" smtClean="0">
                <a:latin typeface="Arial" charset="0"/>
              </a:rPr>
              <a:pPr eaLnBrk="1" hangingPunct="1"/>
              <a:t>18</a:t>
            </a:fld>
            <a:endParaRPr lang="ru-RU" smtClean="0">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236452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5AD9E2B5-D985-4C1F-AA19-CC50A14C493B}" type="slidenum">
              <a:rPr lang="ru-RU" smtClean="0">
                <a:latin typeface="Arial" charset="0"/>
              </a:rPr>
              <a:pPr eaLnBrk="1" hangingPunct="1"/>
              <a:t>21</a:t>
            </a:fld>
            <a:endParaRPr lang="ru-RU" smtClean="0">
              <a:latin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975" indent="-180975" eaLnBrk="1" hangingPunct="1">
              <a:buFontTx/>
              <a:buChar char="•"/>
            </a:pPr>
            <a:r>
              <a:rPr lang="ru-RU" smtClean="0"/>
              <a:t>Классические проявления ВПГ- инфекции представлены на слайде – они, как правило, сложности в диагностике не представляют. Тем не менее, такая форма – не частая.</a:t>
            </a:r>
            <a:endParaRPr lang="en-US" smtClean="0"/>
          </a:p>
        </p:txBody>
      </p:sp>
    </p:spTree>
    <p:extLst>
      <p:ext uri="{BB962C8B-B14F-4D97-AF65-F5344CB8AC3E}">
        <p14:creationId xmlns:p14="http://schemas.microsoft.com/office/powerpoint/2010/main" val="255557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E6B9520D-AB99-4567-956C-59F87A7C5619}" type="slidenum">
              <a:rPr lang="ru-RU" smtClean="0">
                <a:latin typeface="Arial" charset="0"/>
              </a:rPr>
              <a:pPr eaLnBrk="1" hangingPunct="1"/>
              <a:t>22</a:t>
            </a:fld>
            <a:endParaRPr lang="ru-RU" smtClean="0">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685800" y="4335463"/>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975" indent="-180975" eaLnBrk="1" hangingPunct="1">
              <a:buFontTx/>
              <a:buChar char="•"/>
            </a:pPr>
            <a:r>
              <a:rPr lang="ru-RU" smtClean="0"/>
              <a:t>Первичные поражения при генитальном герпесе длятся </a:t>
            </a:r>
            <a:r>
              <a:rPr lang="en-GB" smtClean="0"/>
              <a:t> 2</a:t>
            </a:r>
            <a:r>
              <a:rPr lang="en-GB" smtClean="0">
                <a:sym typeface="Symbol" pitchFamily="18" charset="2"/>
              </a:rPr>
              <a:t>6 </a:t>
            </a:r>
            <a:r>
              <a:rPr lang="ru-RU" smtClean="0">
                <a:sym typeface="Symbol" pitchFamily="18" charset="2"/>
              </a:rPr>
              <a:t>недель</a:t>
            </a:r>
            <a:r>
              <a:rPr lang="en-GB" smtClean="0">
                <a:sym typeface="Symbol" pitchFamily="18" charset="2"/>
              </a:rPr>
              <a:t>, </a:t>
            </a:r>
            <a:r>
              <a:rPr lang="ru-RU" smtClean="0">
                <a:sym typeface="Symbol" pitchFamily="18" charset="2"/>
              </a:rPr>
              <a:t>могут сопровождаться выраженным болевым синдромом; в пузырьках находится огромное количество инфекционных вирионов ВПГ-2. При первичной инфекции выделение вирусов может длиться </a:t>
            </a:r>
            <a:r>
              <a:rPr lang="en-GB" smtClean="0"/>
              <a:t>15</a:t>
            </a:r>
            <a:r>
              <a:rPr lang="en-GB" smtClean="0">
                <a:sym typeface="Symbol" pitchFamily="18" charset="2"/>
              </a:rPr>
              <a:t>16 </a:t>
            </a:r>
            <a:r>
              <a:rPr lang="ru-RU" smtClean="0">
                <a:sym typeface="Symbol" pitchFamily="18" charset="2"/>
              </a:rPr>
              <a:t>дней</a:t>
            </a:r>
            <a:r>
              <a:rPr lang="en-GB" smtClean="0">
                <a:sym typeface="Symbol" pitchFamily="18" charset="2"/>
              </a:rPr>
              <a:t>.</a:t>
            </a:r>
            <a:r>
              <a:rPr lang="en-GB" baseline="30000" smtClean="0">
                <a:sym typeface="Symbol" pitchFamily="18" charset="2"/>
              </a:rPr>
              <a:t>1</a:t>
            </a:r>
            <a:endParaRPr lang="en-GB" smtClean="0"/>
          </a:p>
          <a:p>
            <a:pPr marL="180975" indent="-180975" eaLnBrk="1" hangingPunct="1">
              <a:buFontTx/>
              <a:buChar char="•"/>
            </a:pPr>
            <a:r>
              <a:rPr lang="ru-RU" smtClean="0"/>
              <a:t>Поражения появляются спустя примерно </a:t>
            </a:r>
            <a:r>
              <a:rPr lang="en-GB" smtClean="0"/>
              <a:t>6 </a:t>
            </a:r>
            <a:r>
              <a:rPr lang="ru-RU" smtClean="0"/>
              <a:t>дней после сексуального контакта с инфицированным партнером</a:t>
            </a:r>
            <a:r>
              <a:rPr lang="en-GB" smtClean="0"/>
              <a:t>.</a:t>
            </a:r>
            <a:r>
              <a:rPr lang="en-GB" baseline="30000" smtClean="0"/>
              <a:t>1</a:t>
            </a:r>
            <a:endParaRPr lang="en-GB" smtClean="0"/>
          </a:p>
          <a:p>
            <a:pPr marL="180975" indent="-180975" eaLnBrk="1" hangingPunct="1"/>
            <a:endParaRPr lang="en-GB" smtClean="0"/>
          </a:p>
          <a:p>
            <a:pPr marL="180975" indent="-180975" eaLnBrk="1" hangingPunct="1"/>
            <a:r>
              <a:rPr lang="ru-RU" sz="1000" b="1" smtClean="0"/>
              <a:t>Ссылка</a:t>
            </a:r>
            <a:endParaRPr lang="en-GB" sz="1000" b="1" smtClean="0"/>
          </a:p>
          <a:p>
            <a:pPr marL="180975" indent="-180975" eaLnBrk="1" hangingPunct="1"/>
            <a:r>
              <a:rPr lang="en-GB" sz="1000" smtClean="0"/>
              <a:t>1.	</a:t>
            </a:r>
            <a:r>
              <a:rPr lang="en-AU" sz="1000" smtClean="0">
                <a:solidFill>
                  <a:srgbClr val="000000"/>
                </a:solidFill>
                <a:cs typeface="Arial" charset="0"/>
              </a:rPr>
              <a:t>Beauman JG. Genital herpes: a review. </a:t>
            </a:r>
            <a:r>
              <a:rPr lang="en-AU" sz="1000" i="1" smtClean="0">
                <a:solidFill>
                  <a:srgbClr val="000000"/>
                </a:solidFill>
                <a:cs typeface="Arial" charset="0"/>
              </a:rPr>
              <a:t>Am Fam Physician </a:t>
            </a:r>
            <a:r>
              <a:rPr lang="en-AU" sz="1000" smtClean="0">
                <a:solidFill>
                  <a:srgbClr val="000000"/>
                </a:solidFill>
                <a:cs typeface="Arial" charset="0"/>
              </a:rPr>
              <a:t>2005;</a:t>
            </a:r>
            <a:r>
              <a:rPr lang="en-AU" sz="1000" b="1" smtClean="0">
                <a:solidFill>
                  <a:srgbClr val="000000"/>
                </a:solidFill>
                <a:cs typeface="Arial" charset="0"/>
              </a:rPr>
              <a:t>72</a:t>
            </a:r>
            <a:r>
              <a:rPr lang="en-AU" sz="1000" smtClean="0">
                <a:solidFill>
                  <a:srgbClr val="000000"/>
                </a:solidFill>
                <a:cs typeface="Arial" charset="0"/>
              </a:rPr>
              <a:t>:1527</a:t>
            </a:r>
            <a:r>
              <a:rPr lang="en-AU" sz="1000" smtClean="0">
                <a:solidFill>
                  <a:srgbClr val="000000"/>
                </a:solidFill>
                <a:cs typeface="Arial" charset="0"/>
                <a:sym typeface="Symbol" pitchFamily="18" charset="2"/>
              </a:rPr>
              <a:t>34.</a:t>
            </a:r>
          </a:p>
          <a:p>
            <a:pPr marL="180975" indent="-180975" eaLnBrk="1" hangingPunct="1"/>
            <a:endParaRPr lang="en-US" smtClean="0"/>
          </a:p>
        </p:txBody>
      </p:sp>
    </p:spTree>
    <p:extLst>
      <p:ext uri="{BB962C8B-B14F-4D97-AF65-F5344CB8AC3E}">
        <p14:creationId xmlns:p14="http://schemas.microsoft.com/office/powerpoint/2010/main" val="171123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fld id="{8794BC49-EE09-4381-B883-52025F82EAEB}" type="slidenum">
              <a:rPr lang="ru-RU" smtClean="0">
                <a:latin typeface="Arial" charset="0"/>
              </a:rPr>
              <a:pPr eaLnBrk="1" hangingPunct="1"/>
              <a:t>23</a:t>
            </a:fld>
            <a:endParaRPr lang="ru-RU" smtClean="0">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975" indent="-180975" eaLnBrk="1" hangingPunct="1">
              <a:buFontTx/>
              <a:buChar char="•"/>
            </a:pPr>
            <a:r>
              <a:rPr lang="ru-RU" smtClean="0"/>
              <a:t>Бессимптомное поражение, обусловленное ВПГ, выявленное в ходе кольпоскопии.</a:t>
            </a:r>
            <a:endParaRPr lang="en-GB" smtClean="0"/>
          </a:p>
          <a:p>
            <a:pPr marL="180975" indent="-180975" eaLnBrk="1" hangingPunct="1">
              <a:buFontTx/>
              <a:buChar char="•"/>
            </a:pPr>
            <a:r>
              <a:rPr lang="ru-RU" smtClean="0"/>
              <a:t>Бессимптомное поражение при генитальном герпесе  может быть диагностировано только при высокой степени настороженности врача в отношении данной инфекции</a:t>
            </a:r>
            <a:r>
              <a:rPr lang="en-GB" smtClean="0"/>
              <a:t>. </a:t>
            </a:r>
            <a:endParaRPr lang="en-US" smtClean="0"/>
          </a:p>
        </p:txBody>
      </p:sp>
    </p:spTree>
    <p:extLst>
      <p:ext uri="{BB962C8B-B14F-4D97-AF65-F5344CB8AC3E}">
        <p14:creationId xmlns:p14="http://schemas.microsoft.com/office/powerpoint/2010/main" val="19970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216449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29434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182983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304801"/>
            <a:ext cx="10058400"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422400" y="1981200"/>
            <a:ext cx="10058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1422400" y="4114800"/>
            <a:ext cx="10058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7"/>
          <p:cNvSpPr>
            <a:spLocks noGrp="1" noChangeArrowheads="1"/>
          </p:cNvSpPr>
          <p:nvPr>
            <p:ph type="dt" sz="half" idx="10"/>
          </p:nvPr>
        </p:nvSpPr>
        <p:spPr>
          <a:ln/>
        </p:spPr>
        <p:txBody>
          <a:bodyPr/>
          <a:lstStyle>
            <a:lvl1pPr>
              <a:defRPr/>
            </a:lvl1pPr>
          </a:lstStyle>
          <a:p>
            <a:pPr>
              <a:defRPr/>
            </a:pPr>
            <a:endParaRPr lang="ru-RU"/>
          </a:p>
        </p:txBody>
      </p:sp>
      <p:sp>
        <p:nvSpPr>
          <p:cNvPr id="6" name="Rectangle 18"/>
          <p:cNvSpPr>
            <a:spLocks noGrp="1" noChangeArrowheads="1"/>
          </p:cNvSpPr>
          <p:nvPr>
            <p:ph type="ftr" sz="quarter" idx="11"/>
          </p:nvPr>
        </p:nvSpPr>
        <p:spPr>
          <a:ln/>
        </p:spPr>
        <p:txBody>
          <a:bodyPr/>
          <a:lstStyle>
            <a:lvl1pPr>
              <a:defRPr/>
            </a:lvl1pPr>
          </a:lstStyle>
          <a:p>
            <a:pPr>
              <a:defRPr/>
            </a:pPr>
            <a:endParaRPr lang="ru-RU"/>
          </a:p>
        </p:txBody>
      </p:sp>
      <p:sp>
        <p:nvSpPr>
          <p:cNvPr id="7" name="Rectangle 19"/>
          <p:cNvSpPr>
            <a:spLocks noGrp="1" noChangeArrowheads="1"/>
          </p:cNvSpPr>
          <p:nvPr>
            <p:ph type="sldNum" sz="quarter" idx="12"/>
          </p:nvPr>
        </p:nvSpPr>
        <p:spPr>
          <a:ln/>
        </p:spPr>
        <p:txBody>
          <a:bodyPr/>
          <a:lstStyle>
            <a:lvl1pPr>
              <a:defRPr/>
            </a:lvl1pPr>
          </a:lstStyle>
          <a:p>
            <a:pPr>
              <a:defRPr/>
            </a:pPr>
            <a:fld id="{C2E800DA-DB7E-42D6-A645-91DD8BCB6A3B}" type="slidenum">
              <a:rPr lang="ru-RU"/>
              <a:pPr>
                <a:defRPr/>
              </a:pPr>
              <a:t>‹#›</a:t>
            </a:fld>
            <a:endParaRPr lang="ru-RU"/>
          </a:p>
        </p:txBody>
      </p:sp>
    </p:spTree>
    <p:extLst>
      <p:ext uri="{BB962C8B-B14F-4D97-AF65-F5344CB8AC3E}">
        <p14:creationId xmlns:p14="http://schemas.microsoft.com/office/powerpoint/2010/main" val="3527387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422400" y="304800"/>
            <a:ext cx="10058400" cy="579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17"/>
          <p:cNvSpPr>
            <a:spLocks noGrp="1" noChangeArrowheads="1"/>
          </p:cNvSpPr>
          <p:nvPr>
            <p:ph type="dt" sz="half" idx="10"/>
          </p:nvPr>
        </p:nvSpPr>
        <p:spPr>
          <a:ln/>
        </p:spPr>
        <p:txBody>
          <a:bodyPr/>
          <a:lstStyle>
            <a:lvl1pPr>
              <a:defRPr/>
            </a:lvl1pPr>
          </a:lstStyle>
          <a:p>
            <a:pPr>
              <a:defRPr/>
            </a:pPr>
            <a:endParaRPr lang="ru-RU"/>
          </a:p>
        </p:txBody>
      </p:sp>
      <p:sp>
        <p:nvSpPr>
          <p:cNvPr id="4" name="Rectangle 18"/>
          <p:cNvSpPr>
            <a:spLocks noGrp="1" noChangeArrowheads="1"/>
          </p:cNvSpPr>
          <p:nvPr>
            <p:ph type="ftr" sz="quarter" idx="11"/>
          </p:nvPr>
        </p:nvSpPr>
        <p:spPr>
          <a:ln/>
        </p:spPr>
        <p:txBody>
          <a:bodyPr/>
          <a:lstStyle>
            <a:lvl1pPr>
              <a:defRPr/>
            </a:lvl1pPr>
          </a:lstStyle>
          <a:p>
            <a:pPr>
              <a:defRPr/>
            </a:pPr>
            <a:endParaRPr lang="ru-RU"/>
          </a:p>
        </p:txBody>
      </p:sp>
      <p:sp>
        <p:nvSpPr>
          <p:cNvPr id="5" name="Rectangle 19"/>
          <p:cNvSpPr>
            <a:spLocks noGrp="1" noChangeArrowheads="1"/>
          </p:cNvSpPr>
          <p:nvPr>
            <p:ph type="sldNum" sz="quarter" idx="12"/>
          </p:nvPr>
        </p:nvSpPr>
        <p:spPr>
          <a:ln/>
        </p:spPr>
        <p:txBody>
          <a:bodyPr/>
          <a:lstStyle>
            <a:lvl1pPr>
              <a:defRPr/>
            </a:lvl1pPr>
          </a:lstStyle>
          <a:p>
            <a:pPr>
              <a:defRPr/>
            </a:pPr>
            <a:fld id="{C61126B0-796E-4CED-BE45-A1C07AE6A67E}" type="slidenum">
              <a:rPr lang="ru-RU"/>
              <a:pPr>
                <a:defRPr/>
              </a:pPr>
              <a:t>‹#›</a:t>
            </a:fld>
            <a:endParaRPr lang="ru-RU"/>
          </a:p>
        </p:txBody>
      </p:sp>
    </p:spTree>
    <p:extLst>
      <p:ext uri="{BB962C8B-B14F-4D97-AF65-F5344CB8AC3E}">
        <p14:creationId xmlns:p14="http://schemas.microsoft.com/office/powerpoint/2010/main" val="89346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304801"/>
            <a:ext cx="10058400" cy="1431925"/>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1422400" y="1981200"/>
            <a:ext cx="4927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553200" y="1981200"/>
            <a:ext cx="4927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1422400" y="6248400"/>
            <a:ext cx="2540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4572000" y="6248400"/>
            <a:ext cx="38608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8940800" y="6248400"/>
            <a:ext cx="2540000" cy="457200"/>
          </a:xfrm>
        </p:spPr>
        <p:txBody>
          <a:bodyPr/>
          <a:lstStyle>
            <a:lvl1pPr>
              <a:defRPr/>
            </a:lvl1pPr>
          </a:lstStyle>
          <a:p>
            <a:fld id="{4ECB8988-22EA-4AE2-9F13-A7533289D14A}" type="slidenum">
              <a:rPr lang="ru-RU"/>
              <a:pPr/>
              <a:t>‹#›</a:t>
            </a:fld>
            <a:endParaRPr lang="ru-RU"/>
          </a:p>
        </p:txBody>
      </p:sp>
    </p:spTree>
    <p:extLst>
      <p:ext uri="{BB962C8B-B14F-4D97-AF65-F5344CB8AC3E}">
        <p14:creationId xmlns:p14="http://schemas.microsoft.com/office/powerpoint/2010/main" val="3395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4"/>
            <a:ext cx="10972800" cy="11398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733587-6B8D-4314-957C-CCC4281A5D2F}" type="slidenum">
              <a:rPr lang="ru-RU"/>
              <a:pPr>
                <a:defRPr/>
              </a:pPr>
              <a:t>‹#›</a:t>
            </a:fld>
            <a:endParaRPr lang="ru-RU"/>
          </a:p>
        </p:txBody>
      </p:sp>
    </p:spTree>
    <p:extLst>
      <p:ext uri="{BB962C8B-B14F-4D97-AF65-F5344CB8AC3E}">
        <p14:creationId xmlns:p14="http://schemas.microsoft.com/office/powerpoint/2010/main" val="47040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25529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300119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118502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416976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317046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240473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345204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CBC81DA-1239-42FF-BE36-3130A60FC1BE}" type="datetimeFigureOut">
              <a:rPr lang="ru-RU" smtClean="0"/>
              <a:t>20.01.2021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64311BEE-D588-449C-BB41-99F652373D30}" type="slidenum">
              <a:rPr lang="ru-RU" smtClean="0"/>
              <a:t>‹#›</a:t>
            </a:fld>
            <a:endParaRPr lang="ru-RU" dirty="0"/>
          </a:p>
        </p:txBody>
      </p:sp>
    </p:spTree>
    <p:extLst>
      <p:ext uri="{BB962C8B-B14F-4D97-AF65-F5344CB8AC3E}">
        <p14:creationId xmlns:p14="http://schemas.microsoft.com/office/powerpoint/2010/main" val="1018792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C81DA-1239-42FF-BE36-3130A60FC1BE}" type="datetimeFigureOut">
              <a:rPr lang="ru-RU" smtClean="0"/>
              <a:t>20.01.2021</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11BEE-D588-449C-BB41-99F652373D30}" type="slidenum">
              <a:rPr lang="ru-RU" smtClean="0"/>
              <a:t>‹#›</a:t>
            </a:fld>
            <a:endParaRPr lang="ru-RU" dirty="0"/>
          </a:p>
        </p:txBody>
      </p:sp>
    </p:spTree>
    <p:extLst>
      <p:ext uri="{BB962C8B-B14F-4D97-AF65-F5344CB8AC3E}">
        <p14:creationId xmlns:p14="http://schemas.microsoft.com/office/powerpoint/2010/main" val="197088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wmf"/></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0030" y="1028699"/>
            <a:ext cx="11635740" cy="1703071"/>
          </a:xfrm>
          <a:ln>
            <a:solidFill>
              <a:srgbClr val="663300"/>
            </a:solidFill>
          </a:ln>
        </p:spPr>
        <p:txBody>
          <a:bodyPr>
            <a:normAutofit fontScale="90000"/>
          </a:bodyPr>
          <a:lstStyle/>
          <a:p>
            <a:pPr>
              <a:lnSpc>
                <a:spcPct val="130000"/>
              </a:lnSpc>
            </a:pPr>
            <a:r>
              <a:rPr lang="ru-RU" sz="4400" b="1" dirty="0" smtClean="0">
                <a:latin typeface="Times New Roman" panose="02020603050405020304" pitchFamily="18" charset="0"/>
                <a:cs typeface="Times New Roman" panose="02020603050405020304" pitchFamily="18" charset="0"/>
              </a:rPr>
              <a:t>Проявления заразных кожных заболеваний </a:t>
            </a:r>
            <a:br>
              <a:rPr lang="ru-RU" sz="4400" b="1" dirty="0" smtClean="0">
                <a:latin typeface="Times New Roman" panose="02020603050405020304" pitchFamily="18" charset="0"/>
                <a:cs typeface="Times New Roman" panose="02020603050405020304" pitchFamily="18" charset="0"/>
              </a:rPr>
            </a:br>
            <a:r>
              <a:rPr lang="ru-RU" sz="4400" b="1" dirty="0" smtClean="0">
                <a:latin typeface="Times New Roman" panose="02020603050405020304" pitchFamily="18" charset="0"/>
                <a:cs typeface="Times New Roman" panose="02020603050405020304" pitchFamily="18" charset="0"/>
              </a:rPr>
              <a:t>на слизистой оболочке рта и красной каймы губ</a:t>
            </a:r>
            <a:endParaRPr lang="ru-RU" sz="44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4320540"/>
            <a:ext cx="9144000" cy="937260"/>
          </a:xfrm>
        </p:spPr>
        <p:txBody>
          <a:bodyPr>
            <a:normAutofit/>
          </a:bodyPr>
          <a:lstStyle/>
          <a:p>
            <a:r>
              <a:rPr lang="ru-RU" sz="3600" b="1" dirty="0" smtClean="0">
                <a:latin typeface="Times New Roman" panose="02020603050405020304" pitchFamily="18" charset="0"/>
                <a:cs typeface="Times New Roman" panose="02020603050405020304" pitchFamily="18" charset="0"/>
              </a:rPr>
              <a:t>Кафедра дерматовенерологии </a:t>
            </a:r>
            <a:r>
              <a:rPr lang="ru-RU" sz="3600" b="1" dirty="0" err="1" smtClean="0">
                <a:latin typeface="Times New Roman" panose="02020603050405020304" pitchFamily="18" charset="0"/>
                <a:cs typeface="Times New Roman" panose="02020603050405020304" pitchFamily="18" charset="0"/>
              </a:rPr>
              <a:t>ОрГМУ</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4399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516195" y="1164373"/>
            <a:ext cx="11297264" cy="45096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lnSpc>
                <a:spcPct val="130000"/>
              </a:lnSpc>
            </a:pPr>
            <a:r>
              <a:rPr lang="ru-RU" sz="2800" b="1" dirty="0">
                <a:solidFill>
                  <a:srgbClr val="FFFF00"/>
                </a:solidFill>
                <a:latin typeface="Times New Roman" pitchFamily="18" charset="0"/>
                <a:cs typeface="Times New Roman" pitchFamily="18" charset="0"/>
              </a:rPr>
              <a:t>              </a:t>
            </a:r>
            <a:r>
              <a:rPr lang="ru-RU" sz="3200" b="1" dirty="0">
                <a:latin typeface="Times New Roman" pitchFamily="18" charset="0"/>
                <a:cs typeface="Times New Roman" pitchFamily="18" charset="0"/>
              </a:rPr>
              <a:t>Установлено, что герпес-вирусы могут активировать геном  вируса иммунодефицита человека и являются </a:t>
            </a:r>
            <a:r>
              <a:rPr lang="ru-RU" sz="3200" b="1" dirty="0" err="1">
                <a:latin typeface="Times New Roman" pitchFamily="18" charset="0"/>
                <a:cs typeface="Times New Roman" pitchFamily="18" charset="0"/>
              </a:rPr>
              <a:t>кофактором</a:t>
            </a:r>
            <a:r>
              <a:rPr lang="ru-RU" sz="3200" b="1" dirty="0">
                <a:latin typeface="Times New Roman" pitchFamily="18" charset="0"/>
                <a:cs typeface="Times New Roman" pitchFamily="18" charset="0"/>
              </a:rPr>
              <a:t> прогрессирования ВИЧ-инфекции и СПИДа.</a:t>
            </a:r>
          </a:p>
          <a:p>
            <a:pPr algn="ctr" eaLnBrk="1" hangingPunct="1">
              <a:lnSpc>
                <a:spcPct val="130000"/>
              </a:lnSpc>
            </a:pPr>
            <a:r>
              <a:rPr lang="ru-RU" sz="3200" b="1" dirty="0" smtClean="0">
                <a:latin typeface="Times New Roman" pitchFamily="18" charset="0"/>
                <a:cs typeface="Times New Roman" pitchFamily="18" charset="0"/>
              </a:rPr>
              <a:t>              Спектр </a:t>
            </a:r>
            <a:r>
              <a:rPr lang="ru-RU" sz="3200" b="1" dirty="0">
                <a:latin typeface="Times New Roman" pitchFamily="18" charset="0"/>
                <a:cs typeface="Times New Roman" pitchFamily="18" charset="0"/>
              </a:rPr>
              <a:t>клинических проявлений ГВИ зависит от локализации патологического процесса и его распространённости, состояния иммунной системы больного и антигенного типа вируса. </a:t>
            </a:r>
          </a:p>
        </p:txBody>
      </p:sp>
      <p:sp>
        <p:nvSpPr>
          <p:cNvPr id="31747" name="TextBox 3"/>
          <p:cNvSpPr txBox="1">
            <a:spLocks noChangeArrowheads="1"/>
          </p:cNvSpPr>
          <p:nvPr/>
        </p:nvSpPr>
        <p:spPr bwMode="auto">
          <a:xfrm>
            <a:off x="3060701" y="333376"/>
            <a:ext cx="64591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r>
              <a:rPr lang="ru-RU" sz="2400" b="1" dirty="0">
                <a:latin typeface="Times New Roman" pitchFamily="18" charset="0"/>
                <a:cs typeface="Times New Roman" pitchFamily="18" charset="0"/>
              </a:rPr>
              <a:t>ГЕРПЕСВИРУСНАЯ  ИНФЕКЦИИЯ  (ГВИ)</a:t>
            </a:r>
          </a:p>
          <a:p>
            <a:pPr eaLnBrk="1" hangingPunct="1"/>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480938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8860" y="105088"/>
            <a:ext cx="7955280" cy="6615752"/>
          </a:xfrm>
        </p:spPr>
      </p:pic>
    </p:spTree>
    <p:extLst>
      <p:ext uri="{BB962C8B-B14F-4D97-AF65-F5344CB8AC3E}">
        <p14:creationId xmlns:p14="http://schemas.microsoft.com/office/powerpoint/2010/main" val="4474015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777" y="537210"/>
            <a:ext cx="8004095" cy="5396204"/>
          </a:xfrm>
        </p:spPr>
      </p:pic>
    </p:spTree>
    <p:extLst>
      <p:ext uri="{BB962C8B-B14F-4D97-AF65-F5344CB8AC3E}">
        <p14:creationId xmlns:p14="http://schemas.microsoft.com/office/powerpoint/2010/main" val="4050276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0" y="530265"/>
            <a:ext cx="6080760" cy="5794731"/>
          </a:xfrm>
        </p:spPr>
      </p:pic>
    </p:spTree>
    <p:extLst>
      <p:ext uri="{BB962C8B-B14F-4D97-AF65-F5344CB8AC3E}">
        <p14:creationId xmlns:p14="http://schemas.microsoft.com/office/powerpoint/2010/main" val="42601773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Lupus_vulgaris_9_0404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1"/>
            <a:ext cx="83058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972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9133" y="800100"/>
            <a:ext cx="5916705" cy="4526279"/>
          </a:xfrm>
        </p:spPr>
      </p:pic>
    </p:spTree>
    <p:extLst>
      <p:ext uri="{BB962C8B-B14F-4D97-AF65-F5344CB8AC3E}">
        <p14:creationId xmlns:p14="http://schemas.microsoft.com/office/powerpoint/2010/main" val="37722803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869" y="125730"/>
            <a:ext cx="8580120" cy="6435090"/>
          </a:xfrm>
        </p:spPr>
      </p:pic>
    </p:spTree>
    <p:extLst>
      <p:ext uri="{BB962C8B-B14F-4D97-AF65-F5344CB8AC3E}">
        <p14:creationId xmlns:p14="http://schemas.microsoft.com/office/powerpoint/2010/main" val="13591697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370" y="148590"/>
            <a:ext cx="8580910" cy="6421477"/>
          </a:xfrm>
        </p:spPr>
      </p:pic>
    </p:spTree>
    <p:extLst>
      <p:ext uri="{BB962C8B-B14F-4D97-AF65-F5344CB8AC3E}">
        <p14:creationId xmlns:p14="http://schemas.microsoft.com/office/powerpoint/2010/main" val="31963052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5970" y="171450"/>
            <a:ext cx="8637128" cy="6469411"/>
          </a:xfrm>
        </p:spPr>
      </p:pic>
    </p:spTree>
    <p:extLst>
      <p:ext uri="{BB962C8B-B14F-4D97-AF65-F5344CB8AC3E}">
        <p14:creationId xmlns:p14="http://schemas.microsoft.com/office/powerpoint/2010/main" val="28973138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410" y="0"/>
            <a:ext cx="6275069" cy="6735951"/>
          </a:xfrm>
        </p:spPr>
      </p:pic>
    </p:spTree>
    <p:extLst>
      <p:ext uri="{BB962C8B-B14F-4D97-AF65-F5344CB8AC3E}">
        <p14:creationId xmlns:p14="http://schemas.microsoft.com/office/powerpoint/2010/main" val="29978613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20" y="125730"/>
            <a:ext cx="6550065" cy="6496813"/>
          </a:xfrm>
        </p:spPr>
      </p:pic>
    </p:spTree>
    <p:extLst>
      <p:ext uri="{BB962C8B-B14F-4D97-AF65-F5344CB8AC3E}">
        <p14:creationId xmlns:p14="http://schemas.microsoft.com/office/powerpoint/2010/main" val="97552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sh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0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1524000" y="0"/>
            <a:ext cx="9144000" cy="692150"/>
          </a:xfrm>
          <a:solidFill>
            <a:schemeClr val="bg1"/>
          </a:solidFill>
        </p:spPr>
        <p:txBody>
          <a:bodyPr/>
          <a:lstStyle/>
          <a:p>
            <a:pPr eaLnBrk="1" hangingPunct="1">
              <a:defRPr/>
            </a:pPr>
            <a:r>
              <a:rPr lang="ru-RU" sz="2000">
                <a:solidFill>
                  <a:srgbClr val="002060"/>
                </a:solidFill>
                <a:latin typeface="Times New Roman" pitchFamily="18" charset="0"/>
                <a:cs typeface="Times New Roman" pitchFamily="18" charset="0"/>
              </a:rPr>
              <a:t> </a:t>
            </a:r>
          </a:p>
        </p:txBody>
      </p:sp>
      <p:sp>
        <p:nvSpPr>
          <p:cNvPr id="32772" name="Прямоугольник 1"/>
          <p:cNvSpPr>
            <a:spLocks noChangeArrowheads="1"/>
          </p:cNvSpPr>
          <p:nvPr/>
        </p:nvSpPr>
        <p:spPr bwMode="auto">
          <a:xfrm>
            <a:off x="1211581" y="1962151"/>
            <a:ext cx="1001268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dirty="0">
              <a:solidFill>
                <a:srgbClr val="002060"/>
              </a:solidFill>
            </a:endParaRPr>
          </a:p>
          <a:p>
            <a:r>
              <a:rPr lang="ru-RU" sz="2000" b="1" dirty="0" smtClean="0">
                <a:solidFill>
                  <a:srgbClr val="FFFF00"/>
                </a:solidFill>
                <a:latin typeface="Times New Roman" pitchFamily="18" charset="0"/>
                <a:cs typeface="Times New Roman" pitchFamily="18" charset="0"/>
              </a:rPr>
              <a:t> </a:t>
            </a:r>
            <a:endParaRPr lang="ru-RU" sz="2000" dirty="0">
              <a:solidFill>
                <a:srgbClr val="FFFF00"/>
              </a:solidFill>
              <a:latin typeface="Times New Roman" pitchFamily="18" charset="0"/>
              <a:cs typeface="Times New Roman" pitchFamily="18" charset="0"/>
            </a:endParaRPr>
          </a:p>
          <a:p>
            <a:pPr algn="ctr"/>
            <a:endParaRPr lang="ru-RU" sz="2000" b="1" dirty="0">
              <a:solidFill>
                <a:srgbClr val="FFFF00"/>
              </a:solidFill>
              <a:latin typeface="Times New Roman" pitchFamily="18" charset="0"/>
              <a:cs typeface="Times New Roman" pitchFamily="18" charset="0"/>
            </a:endParaRPr>
          </a:p>
          <a:p>
            <a:pPr algn="ctr">
              <a:lnSpc>
                <a:spcPct val="150000"/>
              </a:lnSpc>
            </a:pPr>
            <a:r>
              <a:rPr lang="ru-RU" sz="2800" b="1" dirty="0">
                <a:latin typeface="Times New Roman" pitchFamily="18" charset="0"/>
                <a:cs typeface="Times New Roman" pitchFamily="18" charset="0"/>
              </a:rPr>
              <a:t>Многочисленными исследованиями показано, что вирусами простого герпеса инфицировано 65-90% населения планеты.</a:t>
            </a:r>
          </a:p>
          <a:p>
            <a:pPr algn="ctr">
              <a:lnSpc>
                <a:spcPct val="150000"/>
              </a:lnSpc>
            </a:pPr>
            <a:endParaRPr lang="ru-RU" sz="2800" b="1" dirty="0">
              <a:latin typeface="Times New Roman" pitchFamily="18" charset="0"/>
              <a:cs typeface="Times New Roman" pitchFamily="18" charset="0"/>
            </a:endParaRPr>
          </a:p>
          <a:p>
            <a:pPr algn="ctr">
              <a:lnSpc>
                <a:spcPct val="150000"/>
              </a:lnSpc>
            </a:pPr>
            <a:r>
              <a:rPr lang="ru-RU" sz="2800" b="1" dirty="0" smtClean="0">
                <a:latin typeface="Times New Roman" pitchFamily="18" charset="0"/>
                <a:cs typeface="Times New Roman" pitchFamily="18" charset="0"/>
              </a:rPr>
              <a:t>По </a:t>
            </a:r>
            <a:r>
              <a:rPr lang="ru-RU" sz="2800" b="1" dirty="0">
                <a:latin typeface="Times New Roman" pitchFamily="18" charset="0"/>
                <a:cs typeface="Times New Roman" pitchFamily="18" charset="0"/>
              </a:rPr>
              <a:t>данным ВОЗ, смертность, обусловленная вирусом герпеса, занимает второе место после гриппа.</a:t>
            </a:r>
          </a:p>
        </p:txBody>
      </p:sp>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188914"/>
            <a:ext cx="20828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5"/>
          <p:cNvSpPr txBox="1">
            <a:spLocks noChangeArrowheads="1"/>
          </p:cNvSpPr>
          <p:nvPr/>
        </p:nvSpPr>
        <p:spPr bwMode="auto">
          <a:xfrm>
            <a:off x="988142" y="620714"/>
            <a:ext cx="7123983" cy="203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algn="ctr" eaLnBrk="1" hangingPunct="1"/>
            <a:r>
              <a:rPr lang="ru-RU" sz="2800" b="1" dirty="0">
                <a:latin typeface="Times New Roman" pitchFamily="18" charset="0"/>
                <a:cs typeface="Times New Roman" pitchFamily="18" charset="0"/>
              </a:rPr>
              <a:t>Вирус простого герпеса (ВПГ):</a:t>
            </a:r>
          </a:p>
          <a:p>
            <a:pPr algn="ctr" eaLnBrk="1" hangingPunct="1">
              <a:lnSpc>
                <a:spcPct val="130000"/>
              </a:lnSpc>
              <a:buFontTx/>
              <a:buChar char="•"/>
            </a:pP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высококонтагиозен</a:t>
            </a:r>
            <a:endParaRPr lang="ru-RU" sz="2800" b="1" dirty="0">
              <a:latin typeface="Times New Roman" pitchFamily="18" charset="0"/>
              <a:cs typeface="Times New Roman" pitchFamily="18" charset="0"/>
            </a:endParaRPr>
          </a:p>
          <a:p>
            <a:pPr algn="ctr" eaLnBrk="1" hangingPunct="1">
              <a:lnSpc>
                <a:spcPct val="150000"/>
              </a:lnSpc>
              <a:buFontTx/>
              <a:buChar char="•"/>
            </a:pPr>
            <a:r>
              <a:rPr lang="ru-RU" sz="2800" b="1" dirty="0">
                <a:latin typeface="Times New Roman" pitchFamily="18" charset="0"/>
                <a:cs typeface="Times New Roman" pitchFamily="18" charset="0"/>
              </a:rPr>
              <a:t> риск передачи партнёру – 75%</a:t>
            </a:r>
          </a:p>
          <a:p>
            <a:pPr algn="ctr" eaLnBrk="1" hangingPunct="1"/>
            <a:endParaRPr lang="ru-RU" sz="2000" dirty="0"/>
          </a:p>
        </p:txBody>
      </p:sp>
    </p:spTree>
    <p:extLst>
      <p:ext uri="{BB962C8B-B14F-4D97-AF65-F5344CB8AC3E}">
        <p14:creationId xmlns:p14="http://schemas.microsoft.com/office/powerpoint/2010/main" val="24679999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flipH="1" flipV="1">
            <a:off x="10210800" y="1417638"/>
            <a:ext cx="77788" cy="95250"/>
          </a:xfrm>
        </p:spPr>
        <p:txBody>
          <a:bodyPr>
            <a:normAutofit fontScale="90000"/>
          </a:bodyPr>
          <a:lstStyle/>
          <a:p>
            <a:r>
              <a:rPr lang="ru-RU" sz="4000"/>
              <a:t> </a:t>
            </a:r>
          </a:p>
        </p:txBody>
      </p:sp>
      <p:sp>
        <p:nvSpPr>
          <p:cNvPr id="320515" name="Rectangle 3"/>
          <p:cNvSpPr>
            <a:spLocks noGrp="1" noChangeArrowheads="1"/>
          </p:cNvSpPr>
          <p:nvPr>
            <p:ph idx="1"/>
          </p:nvPr>
        </p:nvSpPr>
        <p:spPr>
          <a:xfrm flipH="1" flipV="1">
            <a:off x="10210800" y="6126164"/>
            <a:ext cx="90488" cy="111125"/>
          </a:xfrm>
        </p:spPr>
        <p:txBody>
          <a:bodyPr>
            <a:normAutofit fontScale="25000" lnSpcReduction="20000"/>
          </a:bodyPr>
          <a:lstStyle/>
          <a:p>
            <a:pPr>
              <a:lnSpc>
                <a:spcPct val="80000"/>
              </a:lnSpc>
            </a:pPr>
            <a:r>
              <a:rPr lang="ru-RU" sz="800"/>
              <a:t> </a:t>
            </a:r>
          </a:p>
        </p:txBody>
      </p:sp>
      <p:pic>
        <p:nvPicPr>
          <p:cNvPr id="320516" name="Picture 4" descr="097"/>
          <p:cNvPicPr>
            <a:picLocks noChangeAspect="1" noChangeArrowheads="1"/>
          </p:cNvPicPr>
          <p:nvPr/>
        </p:nvPicPr>
        <p:blipFill>
          <a:blip r:embed="rId2" cstate="print"/>
          <a:srcRect/>
          <a:stretch>
            <a:fillRect/>
          </a:stretch>
        </p:blipFill>
        <p:spPr bwMode="auto">
          <a:xfrm>
            <a:off x="2927351" y="1"/>
            <a:ext cx="6551613" cy="6335713"/>
          </a:xfrm>
          <a:prstGeom prst="rect">
            <a:avLst/>
          </a:prstGeom>
          <a:noFill/>
        </p:spPr>
      </p:pic>
      <p:sp>
        <p:nvSpPr>
          <p:cNvPr id="320517" name="Text Box 5"/>
          <p:cNvSpPr txBox="1">
            <a:spLocks noChangeArrowheads="1"/>
          </p:cNvSpPr>
          <p:nvPr/>
        </p:nvSpPr>
        <p:spPr bwMode="auto">
          <a:xfrm>
            <a:off x="3071814" y="6256338"/>
            <a:ext cx="6480175" cy="519112"/>
          </a:xfrm>
          <a:prstGeom prst="rect">
            <a:avLst/>
          </a:prstGeom>
          <a:noFill/>
          <a:ln w="9525">
            <a:noFill/>
            <a:miter lim="800000"/>
            <a:headEnd/>
            <a:tailEnd/>
          </a:ln>
          <a:effectLst/>
        </p:spPr>
        <p:txBody>
          <a:bodyPr>
            <a:spAutoFit/>
          </a:bodyPr>
          <a:lstStyle/>
          <a:p>
            <a:pPr algn="ctr"/>
            <a:r>
              <a:rPr lang="ru-RU" sz="2800" b="1" dirty="0">
                <a:latin typeface="Times New Roman" pitchFamily="18" charset="0"/>
                <a:cs typeface="Times New Roman" pitchFamily="18" charset="0"/>
              </a:rPr>
              <a:t>Благодарю за внимание !</a:t>
            </a:r>
          </a:p>
        </p:txBody>
      </p:sp>
    </p:spTree>
    <p:extLst>
      <p:ext uri="{BB962C8B-B14F-4D97-AF65-F5344CB8AC3E}">
        <p14:creationId xmlns:p14="http://schemas.microsoft.com/office/powerpoint/2010/main" val="916377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425826" y="320676"/>
            <a:ext cx="6469063" cy="1173163"/>
          </a:xfrm>
        </p:spPr>
        <p:txBody>
          <a:bodyPr/>
          <a:lstStyle/>
          <a:p>
            <a:pPr eaLnBrk="1" hangingPunct="1">
              <a:defRPr/>
            </a:pPr>
            <a:r>
              <a:rPr lang="ru-RU" sz="3200" b="1" dirty="0">
                <a:latin typeface="Times New Roman" pitchFamily="18" charset="0"/>
                <a:cs typeface="Times New Roman" pitchFamily="18" charset="0"/>
              </a:rPr>
              <a:t>Пути передачи инфекции</a:t>
            </a:r>
            <a:br>
              <a:rPr lang="ru-RU" sz="3200" b="1" dirty="0">
                <a:latin typeface="Times New Roman" pitchFamily="18" charset="0"/>
                <a:cs typeface="Times New Roman" pitchFamily="18" charset="0"/>
              </a:rPr>
            </a:br>
            <a:endParaRPr lang="ru-RU" sz="3200" b="1" dirty="0">
              <a:latin typeface="Times New Roman" pitchFamily="18" charset="0"/>
              <a:cs typeface="Times New Roman" pitchFamily="18" charset="0"/>
            </a:endParaRPr>
          </a:p>
        </p:txBody>
      </p:sp>
      <p:sp>
        <p:nvSpPr>
          <p:cNvPr id="70659" name="Rectangle 3"/>
          <p:cNvSpPr>
            <a:spLocks noGrp="1" noChangeArrowheads="1"/>
          </p:cNvSpPr>
          <p:nvPr>
            <p:ph type="body" sz="half" idx="1"/>
          </p:nvPr>
        </p:nvSpPr>
        <p:spPr>
          <a:xfrm>
            <a:off x="471948" y="1196976"/>
            <a:ext cx="11430000" cy="2600325"/>
          </a:xfrm>
          <a:ln>
            <a:solidFill>
              <a:schemeClr val="accent2">
                <a:lumMod val="50000"/>
              </a:schemeClr>
            </a:solidFill>
          </a:ln>
        </p:spPr>
        <p:txBody>
          <a:bodyPr/>
          <a:lstStyle/>
          <a:p>
            <a:pPr algn="ctr" eaLnBrk="1" hangingPunct="1">
              <a:lnSpc>
                <a:spcPct val="120000"/>
              </a:lnSpc>
              <a:spcBef>
                <a:spcPct val="0"/>
              </a:spcBef>
              <a:buFont typeface="Wingdings" pitchFamily="2" charset="2"/>
              <a:buNone/>
              <a:defRPr/>
            </a:pPr>
            <a:r>
              <a:rPr lang="ru-RU" sz="2400" b="1" dirty="0">
                <a:solidFill>
                  <a:schemeClr val="hlink"/>
                </a:solidFill>
                <a:latin typeface="Times New Roman" pitchFamily="18" charset="0"/>
                <a:cs typeface="Times New Roman" pitchFamily="18" charset="0"/>
              </a:rPr>
              <a:t>    </a:t>
            </a:r>
            <a:r>
              <a:rPr lang="ru-RU" sz="2400" b="1" dirty="0">
                <a:latin typeface="Times New Roman" pitchFamily="18" charset="0"/>
                <a:cs typeface="Times New Roman" pitchFamily="18" charset="0"/>
              </a:rPr>
              <a:t>Заражаются   ВПГ-1 в  детстве  при   прямом  контакте  </a:t>
            </a:r>
            <a:endParaRPr lang="ru-RU" sz="2400" b="1" dirty="0" smtClean="0">
              <a:latin typeface="Times New Roman" pitchFamily="18" charset="0"/>
              <a:cs typeface="Times New Roman" pitchFamily="18" charset="0"/>
            </a:endParaRPr>
          </a:p>
          <a:p>
            <a:pPr algn="ctr" eaLnBrk="1" hangingPunct="1">
              <a:lnSpc>
                <a:spcPct val="120000"/>
              </a:lnSpc>
              <a:spcBef>
                <a:spcPct val="0"/>
              </a:spcBef>
              <a:buFont typeface="Wingdings" pitchFamily="2" charset="2"/>
              <a:buNone/>
              <a:defRPr/>
            </a:pPr>
            <a:r>
              <a:rPr lang="ru-RU" sz="2400" b="1" dirty="0" smtClean="0">
                <a:latin typeface="Times New Roman" pitchFamily="18" charset="0"/>
                <a:cs typeface="Times New Roman" pitchFamily="18" charset="0"/>
              </a:rPr>
              <a:t>с </a:t>
            </a:r>
            <a:r>
              <a:rPr lang="ru-RU" sz="2400" b="1" dirty="0">
                <a:latin typeface="Times New Roman" pitchFamily="18" charset="0"/>
                <a:cs typeface="Times New Roman" pitchFamily="18" charset="0"/>
              </a:rPr>
              <a:t>инфицированными людьми.  Перенесённая в детстве инфекция ВПГ-1 не предотвращает заражения ВПГ-2, но тяжесть течения заметно снижается, чаще заболевание переходит в </a:t>
            </a:r>
            <a:r>
              <a:rPr lang="ru-RU" sz="2400" b="1" dirty="0" smtClean="0">
                <a:latin typeface="Times New Roman" pitchFamily="18" charset="0"/>
                <a:cs typeface="Times New Roman" pitchFamily="18" charset="0"/>
              </a:rPr>
              <a:t>латентную</a:t>
            </a:r>
          </a:p>
          <a:p>
            <a:pPr algn="ctr" eaLnBrk="1" hangingPunct="1">
              <a:lnSpc>
                <a:spcPct val="120000"/>
              </a:lnSpc>
              <a:spcBef>
                <a:spcPct val="0"/>
              </a:spcBef>
              <a:buFont typeface="Wingdings" pitchFamily="2" charset="2"/>
              <a:buNone/>
              <a:defRPr/>
            </a:pPr>
            <a:r>
              <a:rPr lang="ru-RU" sz="2400" b="1" dirty="0" smtClean="0">
                <a:latin typeface="Times New Roman" pitchFamily="18" charset="0"/>
                <a:cs typeface="Times New Roman" pitchFamily="18" charset="0"/>
              </a:rPr>
              <a:t> </a:t>
            </a:r>
            <a:r>
              <a:rPr lang="ru-RU" sz="2400" b="1" dirty="0">
                <a:latin typeface="Times New Roman" pitchFamily="18" charset="0"/>
                <a:cs typeface="Times New Roman" pitchFamily="18" charset="0"/>
              </a:rPr>
              <a:t>и бессимптомную форму.</a:t>
            </a:r>
          </a:p>
          <a:p>
            <a:pPr algn="ctr" eaLnBrk="1" hangingPunct="1">
              <a:defRPr/>
            </a:pPr>
            <a:endParaRPr lang="ru-RU" sz="2400" b="1" dirty="0">
              <a:latin typeface="Times New Roman" pitchFamily="18" charset="0"/>
              <a:cs typeface="Times New Roman" pitchFamily="18" charset="0"/>
            </a:endParaRPr>
          </a:p>
        </p:txBody>
      </p:sp>
      <p:sp>
        <p:nvSpPr>
          <p:cNvPr id="70660" name="Rectangle 4"/>
          <p:cNvSpPr>
            <a:spLocks noGrp="1" noChangeArrowheads="1"/>
          </p:cNvSpPr>
          <p:nvPr>
            <p:ph sz="half" idx="2"/>
          </p:nvPr>
        </p:nvSpPr>
        <p:spPr>
          <a:xfrm>
            <a:off x="250724" y="3908323"/>
            <a:ext cx="11710218" cy="2713703"/>
          </a:xfrm>
          <a:ln>
            <a:solidFill>
              <a:schemeClr val="accent2">
                <a:lumMod val="50000"/>
              </a:schemeClr>
            </a:solidFill>
          </a:ln>
        </p:spPr>
        <p:txBody>
          <a:bodyPr>
            <a:normAutofit/>
          </a:bodyPr>
          <a:lstStyle/>
          <a:p>
            <a:pPr eaLnBrk="1" hangingPunct="1">
              <a:spcBef>
                <a:spcPct val="0"/>
              </a:spcBef>
              <a:buFont typeface="Wingdings" pitchFamily="2" charset="2"/>
              <a:buNone/>
              <a:defRPr/>
            </a:pPr>
            <a:endParaRPr lang="ru-RU" sz="2400" dirty="0">
              <a:solidFill>
                <a:srgbClr val="150DAD"/>
              </a:solidFill>
              <a:latin typeface="Times New Roman" pitchFamily="18" charset="0"/>
            </a:endParaRPr>
          </a:p>
          <a:p>
            <a:pPr algn="ctr" eaLnBrk="1" hangingPunct="1">
              <a:lnSpc>
                <a:spcPct val="150000"/>
              </a:lnSpc>
              <a:spcBef>
                <a:spcPct val="0"/>
              </a:spcBef>
              <a:buFont typeface="Wingdings" pitchFamily="2" charset="2"/>
              <a:buNone/>
              <a:defRPr/>
            </a:pPr>
            <a:r>
              <a:rPr lang="ru-RU" sz="2400" b="1" dirty="0">
                <a:solidFill>
                  <a:srgbClr val="FFFF00"/>
                </a:solidFill>
                <a:latin typeface="Times New Roman" pitchFamily="18" charset="0"/>
              </a:rPr>
              <a:t>          </a:t>
            </a:r>
            <a:r>
              <a:rPr lang="ru-RU" b="1" dirty="0">
                <a:latin typeface="Times New Roman" pitchFamily="18" charset="0"/>
                <a:cs typeface="Times New Roman" pitchFamily="18" charset="0"/>
              </a:rPr>
              <a:t>ВПГ-2 передаётся при половом контакте, и в  период </a:t>
            </a:r>
            <a:r>
              <a:rPr lang="ru-RU" b="1" dirty="0" err="1">
                <a:latin typeface="Times New Roman" pitchFamily="18" charset="0"/>
                <a:cs typeface="Times New Roman" pitchFamily="18" charset="0"/>
              </a:rPr>
              <a:t>вирусемии</a:t>
            </a:r>
            <a:r>
              <a:rPr lang="ru-RU" b="1" dirty="0">
                <a:latin typeface="Times New Roman" pitchFamily="18" charset="0"/>
                <a:cs typeface="Times New Roman" pitchFamily="18" charset="0"/>
              </a:rPr>
              <a:t>  возможен парентеральный путь передачи инфекции. Этим путём нередко инфицируются наркоманы.</a:t>
            </a:r>
          </a:p>
        </p:txBody>
      </p:sp>
    </p:spTree>
    <p:extLst>
      <p:ext uri="{BB962C8B-B14F-4D97-AF65-F5344CB8AC3E}">
        <p14:creationId xmlns:p14="http://schemas.microsoft.com/office/powerpoint/2010/main" val="5023490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221226" y="764704"/>
            <a:ext cx="11754464" cy="5832648"/>
          </a:xfrm>
          <a:ln>
            <a:solidFill>
              <a:schemeClr val="accent2">
                <a:lumMod val="50000"/>
              </a:schemeClr>
            </a:solidFill>
          </a:ln>
        </p:spPr>
        <p:txBody>
          <a:bodyPr>
            <a:normAutofit fontScale="40000" lnSpcReduction="20000"/>
          </a:bodyPr>
          <a:lstStyle/>
          <a:p>
            <a:pPr eaLnBrk="1" hangingPunct="1">
              <a:lnSpc>
                <a:spcPct val="90000"/>
              </a:lnSpc>
              <a:buFont typeface="Wingdings" pitchFamily="2" charset="2"/>
              <a:buChar char="q"/>
              <a:defRPr/>
            </a:pPr>
            <a:endParaRPr lang="en-US" sz="9600" dirty="0">
              <a:solidFill>
                <a:srgbClr val="FFFF00"/>
              </a:solidFill>
              <a:latin typeface="Times New Roman" pitchFamily="18" charset="0"/>
            </a:endParaRPr>
          </a:p>
          <a:p>
            <a:pPr eaLnBrk="1" hangingPunct="1">
              <a:buClr>
                <a:schemeClr val="tx1"/>
              </a:buClr>
              <a:buFont typeface="Wingdings" pitchFamily="2" charset="2"/>
              <a:buChar char="§"/>
              <a:defRPr/>
            </a:pPr>
            <a:r>
              <a:rPr lang="ru-RU" sz="8600" dirty="0" smtClean="0">
                <a:latin typeface="Times New Roman" pitchFamily="18" charset="0"/>
              </a:rPr>
              <a:t> </a:t>
            </a:r>
            <a:r>
              <a:rPr lang="ru-RU" sz="8600" b="1" dirty="0" smtClean="0">
                <a:latin typeface="Times New Roman" pitchFamily="18" charset="0"/>
              </a:rPr>
              <a:t>Каждый </a:t>
            </a:r>
            <a:r>
              <a:rPr lang="ru-RU" sz="8600" b="1" dirty="0">
                <a:latin typeface="Times New Roman" pitchFamily="18" charset="0"/>
              </a:rPr>
              <a:t>5 житель-носитель  </a:t>
            </a:r>
            <a:r>
              <a:rPr lang="ru-RU" sz="8600" b="1" dirty="0" err="1">
                <a:latin typeface="Times New Roman" pitchFamily="18" charset="0"/>
              </a:rPr>
              <a:t>ген.герп</a:t>
            </a:r>
            <a:r>
              <a:rPr lang="ru-RU" sz="8600" b="1" dirty="0">
                <a:latin typeface="Times New Roman" pitchFamily="18" charset="0"/>
              </a:rPr>
              <a:t>.</a:t>
            </a:r>
          </a:p>
          <a:p>
            <a:pPr eaLnBrk="1" hangingPunct="1">
              <a:buClr>
                <a:schemeClr val="tx1"/>
              </a:buClr>
              <a:buFont typeface="Wingdings" pitchFamily="2" charset="2"/>
              <a:buChar char="§"/>
              <a:defRPr/>
            </a:pPr>
            <a:endParaRPr lang="ru-RU" sz="8600" b="1" dirty="0">
              <a:latin typeface="Times New Roman" pitchFamily="18" charset="0"/>
            </a:endParaRPr>
          </a:p>
          <a:p>
            <a:pPr eaLnBrk="1" hangingPunct="1">
              <a:buClr>
                <a:schemeClr val="tx1"/>
              </a:buClr>
              <a:buFont typeface="Wingdings" pitchFamily="2" charset="2"/>
              <a:buChar char="§"/>
              <a:defRPr/>
            </a:pPr>
            <a:r>
              <a:rPr lang="ru-RU" sz="8600" b="1" dirty="0" smtClean="0">
                <a:latin typeface="Times New Roman" pitchFamily="18" charset="0"/>
              </a:rPr>
              <a:t> Симптоматический </a:t>
            </a:r>
            <a:r>
              <a:rPr lang="ru-RU" sz="8600" b="1" dirty="0">
                <a:latin typeface="Times New Roman" pitchFamily="18" charset="0"/>
              </a:rPr>
              <a:t>диагностированный герпес: 5-20%</a:t>
            </a:r>
          </a:p>
          <a:p>
            <a:pPr eaLnBrk="1" hangingPunct="1">
              <a:buClr>
                <a:schemeClr val="tx1"/>
              </a:buClr>
              <a:buFont typeface="Wingdings" pitchFamily="2" charset="2"/>
              <a:buChar char="§"/>
              <a:defRPr/>
            </a:pPr>
            <a:endParaRPr lang="ru-RU" sz="8600" b="1" dirty="0">
              <a:latin typeface="Times New Roman" pitchFamily="18" charset="0"/>
            </a:endParaRPr>
          </a:p>
          <a:p>
            <a:pPr eaLnBrk="1" hangingPunct="1">
              <a:buClr>
                <a:schemeClr val="tx1"/>
              </a:buClr>
              <a:buFont typeface="Wingdings" pitchFamily="2" charset="2"/>
              <a:buChar char="§"/>
              <a:defRPr/>
            </a:pPr>
            <a:r>
              <a:rPr lang="ru-RU" sz="8600" b="1" dirty="0">
                <a:latin typeface="Times New Roman" pitchFamily="18" charset="0"/>
              </a:rPr>
              <a:t>  Нераспознанное </a:t>
            </a:r>
            <a:r>
              <a:rPr lang="ru-RU" sz="8600" b="1" dirty="0" err="1">
                <a:latin typeface="Times New Roman" pitchFamily="18" charset="0"/>
              </a:rPr>
              <a:t>атипичное</a:t>
            </a:r>
            <a:r>
              <a:rPr lang="ru-RU" sz="8600" b="1" dirty="0">
                <a:latin typeface="Times New Roman" pitchFamily="18" charset="0"/>
              </a:rPr>
              <a:t> течение — 40-60%</a:t>
            </a:r>
          </a:p>
          <a:p>
            <a:pPr eaLnBrk="1" hangingPunct="1">
              <a:buClr>
                <a:schemeClr val="tx1"/>
              </a:buClr>
              <a:buFont typeface="Wingdings" pitchFamily="2" charset="2"/>
              <a:buChar char="§"/>
              <a:defRPr/>
            </a:pPr>
            <a:endParaRPr lang="ru-RU" sz="8600" b="1" dirty="0">
              <a:latin typeface="Times New Roman" pitchFamily="18" charset="0"/>
            </a:endParaRPr>
          </a:p>
          <a:p>
            <a:pPr eaLnBrk="1" hangingPunct="1">
              <a:buClr>
                <a:schemeClr val="tx1"/>
              </a:buClr>
              <a:buFont typeface="Wingdings" pitchFamily="2" charset="2"/>
              <a:buChar char="§"/>
              <a:defRPr/>
            </a:pPr>
            <a:r>
              <a:rPr lang="ru-RU" sz="8600" b="1" dirty="0">
                <a:latin typeface="Times New Roman" pitchFamily="18" charset="0"/>
              </a:rPr>
              <a:t>   Бессимптомный герпес — 20%</a:t>
            </a:r>
          </a:p>
          <a:p>
            <a:pPr eaLnBrk="1" hangingPunct="1">
              <a:buClr>
                <a:schemeClr val="tx1"/>
              </a:buClr>
              <a:buFont typeface="Wingdings" pitchFamily="2" charset="2"/>
              <a:buChar char="§"/>
              <a:defRPr/>
            </a:pPr>
            <a:endParaRPr lang="ru-RU" sz="8600" b="1" dirty="0">
              <a:latin typeface="Times New Roman" pitchFamily="18" charset="0"/>
            </a:endParaRPr>
          </a:p>
          <a:p>
            <a:pPr eaLnBrk="1" hangingPunct="1">
              <a:buClr>
                <a:schemeClr val="tx1"/>
              </a:buClr>
              <a:buFont typeface="Wingdings" pitchFamily="2" charset="2"/>
              <a:buChar char="§"/>
              <a:defRPr/>
            </a:pPr>
            <a:r>
              <a:rPr lang="ru-RU" sz="8600" b="1" dirty="0">
                <a:latin typeface="Times New Roman" pitchFamily="18" charset="0"/>
              </a:rPr>
              <a:t> Заболеваемость: 80-200 на 100 тыс. </a:t>
            </a:r>
          </a:p>
          <a:p>
            <a:pPr marL="18288" indent="0">
              <a:buClr>
                <a:schemeClr val="tx1"/>
              </a:buClr>
              <a:buNone/>
              <a:defRPr/>
            </a:pPr>
            <a:r>
              <a:rPr lang="ru-RU" sz="8600" b="1" dirty="0">
                <a:latin typeface="Times New Roman" pitchFamily="18" charset="0"/>
              </a:rPr>
              <a:t>    (Россия, 2006).</a:t>
            </a:r>
            <a:endParaRPr lang="en-US" sz="8600" b="1" dirty="0">
              <a:latin typeface="Times New Roman" pitchFamily="18" charset="0"/>
            </a:endParaRPr>
          </a:p>
          <a:p>
            <a:pPr eaLnBrk="1" hangingPunct="1">
              <a:lnSpc>
                <a:spcPct val="90000"/>
              </a:lnSpc>
              <a:defRPr/>
            </a:pPr>
            <a:endParaRPr lang="en-US" sz="5600" dirty="0">
              <a:latin typeface="Times New Roman" pitchFamily="18" charset="0"/>
            </a:endParaRPr>
          </a:p>
        </p:txBody>
      </p:sp>
      <p:sp>
        <p:nvSpPr>
          <p:cNvPr id="50178" name="Rectangle 2"/>
          <p:cNvSpPr>
            <a:spLocks noGrp="1" noChangeArrowheads="1"/>
          </p:cNvSpPr>
          <p:nvPr>
            <p:ph type="title"/>
          </p:nvPr>
        </p:nvSpPr>
        <p:spPr>
          <a:xfrm>
            <a:off x="2424113" y="260352"/>
            <a:ext cx="7543800" cy="504353"/>
          </a:xfrm>
        </p:spPr>
        <p:txBody>
          <a:bodyPr>
            <a:normAutofit fontScale="90000"/>
          </a:bodyPr>
          <a:lstStyle/>
          <a:p>
            <a:pPr algn="ctr" eaLnBrk="1" hangingPunct="1">
              <a:defRPr/>
            </a:pPr>
            <a:r>
              <a:rPr lang="ru-RU" sz="3200" b="1" dirty="0">
                <a:latin typeface="Times New Roman" pitchFamily="18" charset="0"/>
              </a:rPr>
              <a:t>Эпидемиология генитального герпеса</a:t>
            </a:r>
          </a:p>
        </p:txBody>
      </p:sp>
    </p:spTree>
    <p:extLst>
      <p:ext uri="{BB962C8B-B14F-4D97-AF65-F5344CB8AC3E}">
        <p14:creationId xmlns:p14="http://schemas.microsoft.com/office/powerpoint/2010/main" val="91232857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703389" y="1"/>
            <a:ext cx="8713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800" b="1" dirty="0" err="1">
                <a:latin typeface="Times New Roman" pitchFamily="18" charset="0"/>
                <a:cs typeface="Times New Roman" pitchFamily="18" charset="0"/>
              </a:rPr>
              <a:t>Герпесвирусная</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инфекция</a:t>
            </a:r>
            <a:r>
              <a:rPr lang="ru-RU"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проблемы</a:t>
            </a:r>
            <a:r>
              <a:rPr lang="en-US" sz="2800" b="1" dirty="0">
                <a:latin typeface="Times New Roman" pitchFamily="18" charset="0"/>
                <a:cs typeface="Times New Roman" pitchFamily="18" charset="0"/>
              </a:rPr>
              <a:t> и </a:t>
            </a:r>
            <a:r>
              <a:rPr lang="en-US" sz="2800" b="1" dirty="0" err="1">
                <a:latin typeface="Times New Roman" pitchFamily="18" charset="0"/>
                <a:cs typeface="Times New Roman" pitchFamily="18" charset="0"/>
              </a:rPr>
              <a:t>угрозы</a:t>
            </a:r>
            <a:endParaRPr lang="ru-RU" sz="2800" b="1" dirty="0">
              <a:latin typeface="Times New Roman" pitchFamily="18" charset="0"/>
              <a:cs typeface="Times New Roman" pitchFamily="18" charset="0"/>
            </a:endParaRPr>
          </a:p>
        </p:txBody>
      </p:sp>
      <p:pic>
        <p:nvPicPr>
          <p:cNvPr id="358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830264"/>
            <a:ext cx="9144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5"/>
          <p:cNvSpPr txBox="1">
            <a:spLocks noChangeArrowheads="1"/>
          </p:cNvSpPr>
          <p:nvPr/>
        </p:nvSpPr>
        <p:spPr bwMode="auto">
          <a:xfrm>
            <a:off x="353961" y="981075"/>
            <a:ext cx="11606981" cy="54784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marL="342900" indent="-342900" eaLnBrk="1" hangingPunct="1">
              <a:buClr>
                <a:schemeClr val="tx1"/>
              </a:buClr>
              <a:buFont typeface="Wingdings" pitchFamily="2" charset="2"/>
              <a:buChar char="§"/>
            </a:pPr>
            <a:r>
              <a:rPr lang="ru-RU" sz="2000" b="1" dirty="0">
                <a:solidFill>
                  <a:srgbClr val="FFFF00"/>
                </a:solidFill>
              </a:rPr>
              <a:t>  </a:t>
            </a:r>
            <a:r>
              <a:rPr lang="el-GR" sz="2800" b="1" dirty="0">
                <a:latin typeface="Times New Roman" pitchFamily="18" charset="0"/>
                <a:cs typeface="Times New Roman" pitchFamily="18" charset="0"/>
              </a:rPr>
              <a:t>Роль ВПГ 2 типа в развитии неопластических</a:t>
            </a:r>
            <a:r>
              <a:rPr lang="ru-RU" sz="2800" b="1" dirty="0">
                <a:latin typeface="Times New Roman" pitchFamily="18" charset="0"/>
                <a:cs typeface="Times New Roman" pitchFamily="18" charset="0"/>
              </a:rPr>
              <a:t> п</a:t>
            </a:r>
            <a:r>
              <a:rPr lang="el-GR" sz="2800" b="1" dirty="0">
                <a:latin typeface="Times New Roman" pitchFamily="18" charset="0"/>
                <a:cs typeface="Times New Roman" pitchFamily="18" charset="0"/>
              </a:rPr>
              <a:t>роцессов (кофактор канцерогенеза)</a:t>
            </a:r>
            <a:r>
              <a:rPr lang="ru-RU" sz="2800" b="1" dirty="0">
                <a:latin typeface="Times New Roman" pitchFamily="18" charset="0"/>
                <a:cs typeface="Times New Roman" pitchFamily="18" charset="0"/>
              </a:rPr>
              <a:t>.</a:t>
            </a:r>
          </a:p>
          <a:p>
            <a:pPr marL="285750" indent="-285750" eaLnBrk="1" hangingPunct="1">
              <a:lnSpc>
                <a:spcPct val="130000"/>
              </a:lnSpc>
              <a:buClr>
                <a:schemeClr val="tx1"/>
              </a:buClr>
              <a:buFont typeface="Wingdings" pitchFamily="2" charset="2"/>
              <a:buChar char="§"/>
            </a:pPr>
            <a:endParaRPr lang="el-GR" sz="2800" b="1" dirty="0">
              <a:latin typeface="Times New Roman" pitchFamily="18" charset="0"/>
              <a:cs typeface="Times New Roman" pitchFamily="18" charset="0"/>
            </a:endParaRPr>
          </a:p>
          <a:p>
            <a:pPr marL="342900" indent="-342900" eaLnBrk="1" hangingPunct="1">
              <a:buClr>
                <a:schemeClr val="tx1"/>
              </a:buClr>
              <a:buFont typeface="Wingdings" pitchFamily="2" charset="2"/>
              <a:buChar char="§"/>
            </a:pPr>
            <a:r>
              <a:rPr lang="ru-RU"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Неблагоприятное влияние на течение беременности и</a:t>
            </a:r>
            <a:r>
              <a:rPr lang="ru-RU"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 родов</a:t>
            </a:r>
            <a:r>
              <a:rPr lang="ru-RU" sz="2800" b="1" dirty="0">
                <a:latin typeface="Times New Roman" pitchFamily="18" charset="0"/>
                <a:cs typeface="Times New Roman" pitchFamily="18" charset="0"/>
              </a:rPr>
              <a:t>.</a:t>
            </a:r>
          </a:p>
          <a:p>
            <a:pPr marL="285750" indent="-285750" eaLnBrk="1" hangingPunct="1">
              <a:lnSpc>
                <a:spcPct val="130000"/>
              </a:lnSpc>
              <a:buClr>
                <a:schemeClr val="tx1"/>
              </a:buClr>
              <a:buFont typeface="Wingdings" pitchFamily="2" charset="2"/>
              <a:buChar char="§"/>
            </a:pPr>
            <a:endParaRPr lang="el-GR" sz="2800" b="1" dirty="0">
              <a:latin typeface="Times New Roman" pitchFamily="18" charset="0"/>
              <a:cs typeface="Times New Roman" pitchFamily="18" charset="0"/>
            </a:endParaRPr>
          </a:p>
          <a:p>
            <a:pPr marL="342900" indent="-342900" eaLnBrk="1" hangingPunct="1">
              <a:lnSpc>
                <a:spcPct val="130000"/>
              </a:lnSpc>
              <a:buClr>
                <a:schemeClr val="tx1"/>
              </a:buClr>
              <a:buFont typeface="Wingdings" pitchFamily="2" charset="2"/>
              <a:buChar char="§"/>
            </a:pPr>
            <a:r>
              <a:rPr lang="ru-RU"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Формирование вирусных иммунодефицитных </a:t>
            </a:r>
            <a:r>
              <a:rPr lang="ru-RU" sz="2800" b="1" dirty="0">
                <a:latin typeface="Times New Roman" pitchFamily="18" charset="0"/>
                <a:cs typeface="Times New Roman" pitchFamily="18" charset="0"/>
              </a:rPr>
              <a:t>с</a:t>
            </a:r>
            <a:r>
              <a:rPr lang="el-GR" sz="2800" b="1" dirty="0">
                <a:latin typeface="Times New Roman" pitchFamily="18" charset="0"/>
                <a:cs typeface="Times New Roman" pitchFamily="18" charset="0"/>
              </a:rPr>
              <a:t>остояний</a:t>
            </a:r>
            <a:r>
              <a:rPr lang="ru-RU" sz="2800" b="1" dirty="0">
                <a:latin typeface="Times New Roman" pitchFamily="18" charset="0"/>
                <a:cs typeface="Times New Roman" pitchFamily="18" charset="0"/>
              </a:rPr>
              <a:t>.</a:t>
            </a:r>
          </a:p>
          <a:p>
            <a:pPr marL="285750" indent="-285750" eaLnBrk="1" hangingPunct="1">
              <a:lnSpc>
                <a:spcPct val="130000"/>
              </a:lnSpc>
              <a:buClr>
                <a:schemeClr val="tx1"/>
              </a:buClr>
              <a:buFont typeface="Wingdings" pitchFamily="2" charset="2"/>
              <a:buChar char="§"/>
            </a:pPr>
            <a:endParaRPr lang="el-GR" sz="2800" b="1" dirty="0">
              <a:latin typeface="Times New Roman" pitchFamily="18" charset="0"/>
              <a:cs typeface="Times New Roman" pitchFamily="18" charset="0"/>
            </a:endParaRPr>
          </a:p>
          <a:p>
            <a:pPr marL="342900" indent="-342900" eaLnBrk="1" hangingPunct="1">
              <a:buClr>
                <a:schemeClr val="tx1"/>
              </a:buClr>
              <a:buFont typeface="Wingdings" pitchFamily="2" charset="2"/>
              <a:buChar char="§"/>
            </a:pPr>
            <a:r>
              <a:rPr lang="ru-RU"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Активирование вирусом прогрессирования ВИЧ-</a:t>
            </a:r>
            <a:r>
              <a:rPr lang="ru-RU" sz="2800" b="1" dirty="0">
                <a:latin typeface="Times New Roman" pitchFamily="18" charset="0"/>
                <a:cs typeface="Times New Roman" pitchFamily="18" charset="0"/>
              </a:rPr>
              <a:t>и</a:t>
            </a:r>
            <a:r>
              <a:rPr lang="el-GR" sz="2800" b="1" dirty="0">
                <a:latin typeface="Times New Roman" pitchFamily="18" charset="0"/>
                <a:cs typeface="Times New Roman" pitchFamily="18" charset="0"/>
              </a:rPr>
              <a:t>нфекции</a:t>
            </a:r>
            <a:r>
              <a:rPr lang="ru-RU" sz="2800" b="1" dirty="0">
                <a:latin typeface="Times New Roman" pitchFamily="18" charset="0"/>
                <a:cs typeface="Times New Roman" pitchFamily="18" charset="0"/>
              </a:rPr>
              <a:t>.</a:t>
            </a:r>
            <a:r>
              <a:rPr lang="el-GR" sz="2800" b="1" dirty="0">
                <a:latin typeface="Times New Roman" pitchFamily="18" charset="0"/>
                <a:cs typeface="Times New Roman" pitchFamily="18" charset="0"/>
              </a:rPr>
              <a:t> </a:t>
            </a:r>
            <a:endParaRPr lang="ru-RU" sz="2800" b="1" dirty="0">
              <a:latin typeface="Times New Roman" pitchFamily="18" charset="0"/>
              <a:cs typeface="Times New Roman" pitchFamily="18" charset="0"/>
            </a:endParaRPr>
          </a:p>
          <a:p>
            <a:pPr marL="285750" indent="-285750" eaLnBrk="1" hangingPunct="1">
              <a:lnSpc>
                <a:spcPct val="130000"/>
              </a:lnSpc>
              <a:buClr>
                <a:schemeClr val="tx1"/>
              </a:buClr>
              <a:buFont typeface="Wingdings" pitchFamily="2" charset="2"/>
              <a:buChar char="§"/>
            </a:pPr>
            <a:endParaRPr lang="el-GR" sz="2800" b="1" dirty="0">
              <a:latin typeface="Times New Roman" pitchFamily="18" charset="0"/>
              <a:cs typeface="Times New Roman" pitchFamily="18" charset="0"/>
            </a:endParaRPr>
          </a:p>
          <a:p>
            <a:pPr marL="342900" indent="-342900" eaLnBrk="1" hangingPunct="1">
              <a:buClr>
                <a:schemeClr val="tx1"/>
              </a:buClr>
              <a:buFont typeface="Wingdings" pitchFamily="2" charset="2"/>
              <a:buChar char="§"/>
            </a:pPr>
            <a:r>
              <a:rPr lang="ru-RU" sz="2800" b="1" dirty="0">
                <a:latin typeface="Times New Roman" pitchFamily="18" charset="0"/>
                <a:cs typeface="Times New Roman" pitchFamily="18" charset="0"/>
              </a:rPr>
              <a:t>  </a:t>
            </a:r>
            <a:r>
              <a:rPr lang="el-GR" sz="2800" b="1" dirty="0">
                <a:latin typeface="Times New Roman" pitchFamily="18" charset="0"/>
                <a:cs typeface="Times New Roman" pitchFamily="18" charset="0"/>
              </a:rPr>
              <a:t>Увеличение роли резистентных к базовым препаратам штаммов вируса герпеса</a:t>
            </a:r>
            <a:r>
              <a:rPr lang="ru-RU" sz="2800" b="1" dirty="0">
                <a:latin typeface="Times New Roman" pitchFamily="18" charset="0"/>
                <a:cs typeface="Times New Roman" pitchFamily="18" charset="0"/>
              </a:rPr>
              <a:t>.</a:t>
            </a:r>
            <a:endParaRPr lang="el-GR"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31622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1991544" y="260649"/>
            <a:ext cx="8352928" cy="5976664"/>
          </a:xfrm>
          <a:ln>
            <a:solidFill>
              <a:schemeClr val="accent2">
                <a:lumMod val="50000"/>
              </a:schemeClr>
            </a:solidFill>
          </a:ln>
        </p:spPr>
        <p:txBody>
          <a:bodyPr/>
          <a:lstStyle/>
          <a:p>
            <a:pPr eaLnBrk="1" hangingPunct="1">
              <a:defRPr/>
            </a:pPr>
            <a:endParaRPr lang="en-US" b="1" dirty="0" smtClean="0"/>
          </a:p>
          <a:p>
            <a:pPr marL="0" indent="0" algn="ctr" eaLnBrk="1" hangingPunct="1">
              <a:buClr>
                <a:schemeClr val="tx1"/>
              </a:buClr>
              <a:buNone/>
              <a:defRPr/>
            </a:pPr>
            <a:endParaRPr lang="ru-RU" sz="3600" b="1" dirty="0" smtClean="0">
              <a:solidFill>
                <a:srgbClr val="FF3300"/>
              </a:solidFill>
              <a:latin typeface="Times New Roman" pitchFamily="18" charset="0"/>
              <a:cs typeface="Times New Roman" pitchFamily="18" charset="0"/>
            </a:endParaRPr>
          </a:p>
          <a:p>
            <a:pPr eaLnBrk="1" hangingPunct="1">
              <a:buClr>
                <a:schemeClr val="tx1"/>
              </a:buClr>
              <a:buFont typeface="Wingdings" pitchFamily="2" charset="2"/>
              <a:buChar char="v"/>
              <a:defRPr/>
            </a:pPr>
            <a:endParaRPr lang="ru-RU" sz="3600" b="1" dirty="0">
              <a:solidFill>
                <a:srgbClr val="FF3300"/>
              </a:solidFill>
              <a:latin typeface="Times New Roman" pitchFamily="18" charset="0"/>
              <a:cs typeface="Times New Roman" pitchFamily="18" charset="0"/>
            </a:endParaRPr>
          </a:p>
          <a:p>
            <a:pPr algn="ctr" eaLnBrk="1" hangingPunct="1">
              <a:lnSpc>
                <a:spcPct val="150000"/>
              </a:lnSpc>
              <a:buClr>
                <a:schemeClr val="tx1"/>
              </a:buClr>
              <a:buFont typeface="Wingdings" pitchFamily="2" charset="2"/>
              <a:buChar char="v"/>
              <a:defRPr/>
            </a:pPr>
            <a:r>
              <a:rPr lang="ru-RU" sz="3600" b="1" dirty="0" smtClean="0">
                <a:latin typeface="Times New Roman" pitchFamily="18" charset="0"/>
                <a:cs typeface="Times New Roman" pitchFamily="18" charset="0"/>
              </a:rPr>
              <a:t>   Контактный</a:t>
            </a:r>
            <a:endParaRPr lang="ru-RU" sz="3600" b="1" dirty="0">
              <a:latin typeface="Times New Roman" pitchFamily="18" charset="0"/>
              <a:cs typeface="Times New Roman" pitchFamily="18" charset="0"/>
            </a:endParaRPr>
          </a:p>
          <a:p>
            <a:pPr algn="ctr" eaLnBrk="1" hangingPunct="1">
              <a:lnSpc>
                <a:spcPct val="150000"/>
              </a:lnSpc>
              <a:buFont typeface="Wingdings" pitchFamily="2" charset="2"/>
              <a:buChar char="v"/>
              <a:defRPr/>
            </a:pPr>
            <a:r>
              <a:rPr lang="en-US" sz="3600" b="1" dirty="0">
                <a:latin typeface="Times New Roman" pitchFamily="18" charset="0"/>
                <a:cs typeface="Times New Roman" pitchFamily="18" charset="0"/>
              </a:rPr>
              <a:t> </a:t>
            </a:r>
            <a:r>
              <a:rPr lang="ru-RU"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Трансплацентарный</a:t>
            </a: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sp>
        <p:nvSpPr>
          <p:cNvPr id="67586" name="Rectangle 2"/>
          <p:cNvSpPr>
            <a:spLocks noGrp="1" noChangeArrowheads="1"/>
          </p:cNvSpPr>
          <p:nvPr>
            <p:ph type="title"/>
          </p:nvPr>
        </p:nvSpPr>
        <p:spPr>
          <a:xfrm>
            <a:off x="1524000" y="411480"/>
            <a:ext cx="8820472" cy="457200"/>
          </a:xfrm>
        </p:spPr>
        <p:txBody>
          <a:bodyPr>
            <a:normAutofit fontScale="90000"/>
          </a:bodyPr>
          <a:lstStyle/>
          <a:p>
            <a:pPr algn="ctr" eaLnBrk="1" hangingPunct="1">
              <a:defRPr/>
            </a:pPr>
            <a:r>
              <a:rPr lang="en-US" sz="3600" dirty="0"/>
              <a:t> </a:t>
            </a:r>
            <a:r>
              <a:rPr lang="ru-RU" sz="2800" b="1" dirty="0">
                <a:latin typeface="Times New Roman" pitchFamily="18" charset="0"/>
                <a:cs typeface="Times New Roman" pitchFamily="18" charset="0"/>
              </a:rPr>
              <a:t>ПУТИ ПЕРЕДАЧИ</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831410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1524000" y="404814"/>
            <a:ext cx="9144000" cy="765175"/>
          </a:xfrm>
          <a:prstGeom prst="rect">
            <a:avLst/>
          </a:prstGeom>
          <a:solidFill>
            <a:schemeClr val="bg1">
              <a:alpha val="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36868" name="Text Box 4"/>
          <p:cNvSpPr txBox="1">
            <a:spLocks noChangeArrowheads="1"/>
          </p:cNvSpPr>
          <p:nvPr/>
        </p:nvSpPr>
        <p:spPr bwMode="auto">
          <a:xfrm>
            <a:off x="2566989" y="138114"/>
            <a:ext cx="6842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r>
              <a:rPr lang="ru-RU" sz="2800" b="1" dirty="0">
                <a:latin typeface="Times New Roman" pitchFamily="18" charset="0"/>
                <a:cs typeface="Times New Roman" pitchFamily="18" charset="0"/>
              </a:rPr>
              <a:t>Заражение ВПГ-2 при половом контакте  </a:t>
            </a:r>
          </a:p>
        </p:txBody>
      </p:sp>
      <p:sp>
        <p:nvSpPr>
          <p:cNvPr id="36869" name="Rectangle 5"/>
          <p:cNvSpPr>
            <a:spLocks noChangeArrowheads="1"/>
          </p:cNvSpPr>
          <p:nvPr/>
        </p:nvSpPr>
        <p:spPr bwMode="auto">
          <a:xfrm>
            <a:off x="1919288" y="5589589"/>
            <a:ext cx="8424862" cy="369887"/>
          </a:xfrm>
          <a:prstGeom prst="rect">
            <a:avLst/>
          </a:prstGeom>
          <a:solidFill>
            <a:schemeClr val="bg1">
              <a:alpha val="1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b="1">
                <a:solidFill>
                  <a:srgbClr val="FFFF00"/>
                </a:solidFill>
                <a:latin typeface="Times New Roman" pitchFamily="18" charset="0"/>
                <a:cs typeface="Times New Roman" pitchFamily="18" charset="0"/>
              </a:rPr>
              <a:t> </a:t>
            </a:r>
          </a:p>
        </p:txBody>
      </p:sp>
      <p:pic>
        <p:nvPicPr>
          <p:cNvPr id="36870" name="Picture 6" descr="sex-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920751"/>
            <a:ext cx="6018212"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4800600" y="6491289"/>
            <a:ext cx="232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r>
              <a:rPr lang="ru-RU">
                <a:solidFill>
                  <a:srgbClr val="CC0066"/>
                </a:solidFill>
              </a:rPr>
              <a:t> </a:t>
            </a:r>
          </a:p>
        </p:txBody>
      </p:sp>
    </p:spTree>
    <p:extLst>
      <p:ext uri="{BB962C8B-B14F-4D97-AF65-F5344CB8AC3E}">
        <p14:creationId xmlns:p14="http://schemas.microsoft.com/office/powerpoint/2010/main" val="3658101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99" y="101652"/>
            <a:ext cx="4803835" cy="5091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934" y="398206"/>
            <a:ext cx="4670434" cy="52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5"/>
          <p:cNvSpPr>
            <a:spLocks noChangeArrowheads="1"/>
          </p:cNvSpPr>
          <p:nvPr/>
        </p:nvSpPr>
        <p:spPr bwMode="auto">
          <a:xfrm>
            <a:off x="2876330" y="823224"/>
            <a:ext cx="111693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ctr"/>
            <a:r>
              <a:rPr kumimoji="0" lang="en-US" altLang="ru-RU" sz="2000" b="1" dirty="0" err="1">
                <a:latin typeface="Times New Roman" pitchFamily="18" charset="0"/>
                <a:cs typeface="Times New Roman" pitchFamily="18" charset="0"/>
              </a:rPr>
              <a:t>Вирус</a:t>
            </a:r>
            <a:endParaRPr kumimoji="0" lang="en-US" altLang="ru-RU" sz="2000" b="1" dirty="0">
              <a:latin typeface="Times New Roman" pitchFamily="18" charset="0"/>
              <a:cs typeface="Times New Roman" pitchFamily="18" charset="0"/>
            </a:endParaRPr>
          </a:p>
        </p:txBody>
      </p:sp>
      <p:sp>
        <p:nvSpPr>
          <p:cNvPr id="347142" name="Line 6"/>
          <p:cNvSpPr>
            <a:spLocks noChangeShapeType="1"/>
          </p:cNvSpPr>
          <p:nvPr/>
        </p:nvSpPr>
        <p:spPr bwMode="auto">
          <a:xfrm flipV="1">
            <a:off x="3431117" y="4556126"/>
            <a:ext cx="1716616" cy="169863"/>
          </a:xfrm>
          <a:prstGeom prst="line">
            <a:avLst/>
          </a:prstGeom>
          <a:noFill/>
          <a:ln w="19050">
            <a:solidFill>
              <a:schemeClr val="tx1"/>
            </a:solidFill>
            <a:round/>
            <a:headEnd type="stealth" w="med" len="lg"/>
            <a:tailEnd type="none" w="sm" len="sm"/>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347143" name="Line 7"/>
          <p:cNvSpPr>
            <a:spLocks noChangeShapeType="1"/>
          </p:cNvSpPr>
          <p:nvPr/>
        </p:nvSpPr>
        <p:spPr bwMode="auto">
          <a:xfrm rot="3137886" flipV="1">
            <a:off x="9909440" y="1253861"/>
            <a:ext cx="427038" cy="345016"/>
          </a:xfrm>
          <a:prstGeom prst="line">
            <a:avLst/>
          </a:prstGeom>
          <a:noFill/>
          <a:ln w="19050">
            <a:solidFill>
              <a:srgbClr val="FEFEFE"/>
            </a:solidFill>
            <a:round/>
            <a:headEnd type="none" w="sm" len="sm"/>
            <a:tailEnd type="stealth" w="med" len="lg"/>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347144" name="Line 8"/>
          <p:cNvSpPr>
            <a:spLocks noChangeShapeType="1"/>
          </p:cNvSpPr>
          <p:nvPr/>
        </p:nvSpPr>
        <p:spPr bwMode="auto">
          <a:xfrm rot="-523115" flipH="1" flipV="1">
            <a:off x="1743574" y="911379"/>
            <a:ext cx="1174751" cy="152400"/>
          </a:xfrm>
          <a:prstGeom prst="line">
            <a:avLst/>
          </a:prstGeom>
          <a:noFill/>
          <a:ln w="19050">
            <a:solidFill>
              <a:srgbClr val="663300"/>
            </a:solidFill>
            <a:round/>
            <a:headEnd type="none" w="sm" len="sm"/>
            <a:tailEnd type="stealth" w="med" len="lg"/>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16392" name="Rectangle 9"/>
          <p:cNvSpPr>
            <a:spLocks noChangeArrowheads="1"/>
          </p:cNvSpPr>
          <p:nvPr/>
        </p:nvSpPr>
        <p:spPr bwMode="auto">
          <a:xfrm>
            <a:off x="5135032" y="5000625"/>
            <a:ext cx="2271185"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ctr"/>
            <a:r>
              <a:rPr kumimoji="0" lang="en-US" altLang="ru-RU" sz="2000" b="1" dirty="0" err="1">
                <a:latin typeface="Times New Roman" pitchFamily="18" charset="0"/>
                <a:cs typeface="Times New Roman" pitchFamily="18" charset="0"/>
              </a:rPr>
              <a:t>Спинальные</a:t>
            </a:r>
            <a:endParaRPr kumimoji="0" lang="en-US" altLang="ru-RU" sz="2000" b="1" dirty="0">
              <a:latin typeface="Times New Roman" pitchFamily="18" charset="0"/>
              <a:cs typeface="Times New Roman" pitchFamily="18" charset="0"/>
            </a:endParaRPr>
          </a:p>
          <a:p>
            <a:pPr algn="ctr"/>
            <a:r>
              <a:rPr kumimoji="0" lang="en-US" altLang="ru-RU" sz="2000" b="1" dirty="0" err="1">
                <a:latin typeface="Times New Roman" pitchFamily="18" charset="0"/>
                <a:cs typeface="Times New Roman" pitchFamily="18" charset="0"/>
              </a:rPr>
              <a:t>ганглии</a:t>
            </a:r>
            <a:endParaRPr kumimoji="0" lang="en-US" altLang="ru-RU" sz="2000" b="1" dirty="0">
              <a:latin typeface="Times New Roman" pitchFamily="18" charset="0"/>
              <a:cs typeface="Times New Roman" pitchFamily="18" charset="0"/>
            </a:endParaRPr>
          </a:p>
        </p:txBody>
      </p:sp>
      <p:sp>
        <p:nvSpPr>
          <p:cNvPr id="347146" name="Line 10"/>
          <p:cNvSpPr>
            <a:spLocks noChangeShapeType="1"/>
          </p:cNvSpPr>
          <p:nvPr/>
        </p:nvSpPr>
        <p:spPr bwMode="auto">
          <a:xfrm rot="8794765" flipH="1" flipV="1">
            <a:off x="6593418" y="3260725"/>
            <a:ext cx="1018116" cy="501650"/>
          </a:xfrm>
          <a:prstGeom prst="line">
            <a:avLst/>
          </a:prstGeom>
          <a:noFill/>
          <a:ln w="19050">
            <a:solidFill>
              <a:srgbClr val="FEFEFE"/>
            </a:solidFill>
            <a:round/>
            <a:headEnd type="none" w="sm" len="sm"/>
            <a:tailEnd type="stealth" w="med" len="lg"/>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16394" name="Rectangle 11"/>
          <p:cNvSpPr>
            <a:spLocks noChangeArrowheads="1"/>
          </p:cNvSpPr>
          <p:nvPr/>
        </p:nvSpPr>
        <p:spPr bwMode="auto">
          <a:xfrm>
            <a:off x="5135033" y="4076700"/>
            <a:ext cx="247226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ctr"/>
            <a:r>
              <a:rPr kumimoji="0" lang="en-US" altLang="ru-RU" sz="2000" b="1" dirty="0" err="1">
                <a:latin typeface="Times New Roman" pitchFamily="18" charset="0"/>
                <a:cs typeface="Times New Roman" pitchFamily="18" charset="0"/>
              </a:rPr>
              <a:t>Вирус</a:t>
            </a:r>
            <a:r>
              <a:rPr kumimoji="0" lang="en-US" altLang="ru-RU" sz="2000" b="1" dirty="0">
                <a:latin typeface="Times New Roman" pitchFamily="18" charset="0"/>
                <a:cs typeface="Times New Roman" pitchFamily="18" charset="0"/>
              </a:rPr>
              <a:t> в </a:t>
            </a:r>
            <a:r>
              <a:rPr kumimoji="0" lang="en-US" altLang="ru-RU" sz="2000" b="1" dirty="0" err="1">
                <a:latin typeface="Times New Roman" pitchFamily="18" charset="0"/>
                <a:cs typeface="Times New Roman" pitchFamily="18" charset="0"/>
              </a:rPr>
              <a:t>латен</a:t>
            </a:r>
            <a:r>
              <a:rPr kumimoji="0" lang="ru-RU" altLang="ru-RU" sz="2000" b="1" dirty="0">
                <a:latin typeface="Times New Roman" pitchFamily="18" charset="0"/>
                <a:cs typeface="Times New Roman" pitchFamily="18" charset="0"/>
              </a:rPr>
              <a:t>т</a:t>
            </a:r>
            <a:r>
              <a:rPr kumimoji="0" lang="en-US" altLang="ru-RU" sz="2000" b="1" dirty="0" err="1">
                <a:latin typeface="Times New Roman" pitchFamily="18" charset="0"/>
                <a:cs typeface="Times New Roman" pitchFamily="18" charset="0"/>
              </a:rPr>
              <a:t>ном</a:t>
            </a:r>
            <a:r>
              <a:rPr kumimoji="0" lang="en-US" altLang="ru-RU" sz="2000" b="1" dirty="0">
                <a:latin typeface="Times New Roman" pitchFamily="18" charset="0"/>
                <a:cs typeface="Times New Roman" pitchFamily="18" charset="0"/>
              </a:rPr>
              <a:t> </a:t>
            </a:r>
            <a:r>
              <a:rPr kumimoji="0" lang="en-US" altLang="ru-RU" sz="2000" b="1" dirty="0" err="1">
                <a:latin typeface="Times New Roman" pitchFamily="18" charset="0"/>
                <a:cs typeface="Times New Roman" pitchFamily="18" charset="0"/>
              </a:rPr>
              <a:t>состоянии</a:t>
            </a:r>
            <a:endParaRPr kumimoji="0" lang="en-US" altLang="ru-RU" sz="2000" b="1" dirty="0">
              <a:latin typeface="Times New Roman" pitchFamily="18" charset="0"/>
              <a:cs typeface="Times New Roman" pitchFamily="18" charset="0"/>
            </a:endParaRPr>
          </a:p>
        </p:txBody>
      </p:sp>
      <p:sp>
        <p:nvSpPr>
          <p:cNvPr id="16395" name="Rectangle 12"/>
          <p:cNvSpPr>
            <a:spLocks noChangeArrowheads="1"/>
          </p:cNvSpPr>
          <p:nvPr/>
        </p:nvSpPr>
        <p:spPr bwMode="auto">
          <a:xfrm>
            <a:off x="5316991" y="3152775"/>
            <a:ext cx="157776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algn="ctr"/>
            <a:r>
              <a:rPr kumimoji="0" lang="en-US" altLang="ru-RU" sz="2000" b="1" dirty="0" err="1">
                <a:latin typeface="Times New Roman" pitchFamily="18" charset="0"/>
                <a:cs typeface="Times New Roman" pitchFamily="18" charset="0"/>
              </a:rPr>
              <a:t>Активация</a:t>
            </a:r>
            <a:endParaRPr kumimoji="0" lang="en-US" altLang="ru-RU" sz="2000" b="1" dirty="0">
              <a:latin typeface="Times New Roman" pitchFamily="18" charset="0"/>
              <a:cs typeface="Times New Roman" pitchFamily="18" charset="0"/>
            </a:endParaRPr>
          </a:p>
          <a:p>
            <a:pPr algn="ctr"/>
            <a:r>
              <a:rPr kumimoji="0" lang="en-US" altLang="ru-RU" sz="2000" b="1" dirty="0" err="1">
                <a:latin typeface="Times New Roman" pitchFamily="18" charset="0"/>
                <a:cs typeface="Times New Roman" pitchFamily="18" charset="0"/>
              </a:rPr>
              <a:t>вируса</a:t>
            </a:r>
            <a:endParaRPr kumimoji="0" lang="en-US" altLang="ru-RU" sz="2000" b="1" dirty="0">
              <a:latin typeface="Times New Roman" pitchFamily="18" charset="0"/>
              <a:cs typeface="Times New Roman" pitchFamily="18" charset="0"/>
            </a:endParaRPr>
          </a:p>
        </p:txBody>
      </p:sp>
      <p:sp>
        <p:nvSpPr>
          <p:cNvPr id="16396" name="Rectangle 13"/>
          <p:cNvSpPr>
            <a:spLocks noChangeArrowheads="1"/>
          </p:cNvSpPr>
          <p:nvPr/>
        </p:nvSpPr>
        <p:spPr bwMode="auto">
          <a:xfrm>
            <a:off x="242299" y="5607051"/>
            <a:ext cx="417730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ctr"/>
            <a:r>
              <a:rPr kumimoji="0" lang="en-US" sz="2400" b="1" dirty="0" err="1">
                <a:latin typeface="Times New Roman" pitchFamily="18" charset="0"/>
                <a:cs typeface="Times New Roman" pitchFamily="18" charset="0"/>
              </a:rPr>
              <a:t>Первичное</a:t>
            </a:r>
            <a:r>
              <a:rPr kumimoji="0" lang="en-US" sz="2400" b="1" dirty="0">
                <a:latin typeface="Times New Roman" pitchFamily="18" charset="0"/>
                <a:cs typeface="Times New Roman" pitchFamily="18" charset="0"/>
              </a:rPr>
              <a:t> </a:t>
            </a:r>
            <a:r>
              <a:rPr kumimoji="0" lang="en-US" sz="2400" b="1" dirty="0" err="1">
                <a:latin typeface="Times New Roman" pitchFamily="18" charset="0"/>
                <a:cs typeface="Times New Roman" pitchFamily="18" charset="0"/>
              </a:rPr>
              <a:t>инфицирование</a:t>
            </a:r>
            <a:endParaRPr kumimoji="0" lang="en-US" sz="2400" b="1" dirty="0">
              <a:latin typeface="Times New Roman" pitchFamily="18" charset="0"/>
              <a:cs typeface="Times New Roman" pitchFamily="18" charset="0"/>
            </a:endParaRPr>
          </a:p>
        </p:txBody>
      </p:sp>
      <p:sp>
        <p:nvSpPr>
          <p:cNvPr id="16397" name="Rectangle 14"/>
          <p:cNvSpPr>
            <a:spLocks noChangeArrowheads="1"/>
          </p:cNvSpPr>
          <p:nvPr/>
        </p:nvSpPr>
        <p:spPr bwMode="auto">
          <a:xfrm>
            <a:off x="7406218" y="5699126"/>
            <a:ext cx="461371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ctr"/>
            <a:r>
              <a:rPr kumimoji="0" lang="en-US" sz="2400" b="1" dirty="0" err="1">
                <a:latin typeface="Times New Roman" pitchFamily="18" charset="0"/>
                <a:cs typeface="Times New Roman" pitchFamily="18" charset="0"/>
              </a:rPr>
              <a:t>Рецидивирование</a:t>
            </a:r>
            <a:r>
              <a:rPr kumimoji="0" lang="en-US" sz="2400" b="1" dirty="0">
                <a:latin typeface="Times New Roman" pitchFamily="18" charset="0"/>
                <a:cs typeface="Times New Roman" pitchFamily="18" charset="0"/>
              </a:rPr>
              <a:t> </a:t>
            </a:r>
            <a:r>
              <a:rPr kumimoji="0" lang="en-US" sz="2400" b="1" dirty="0" err="1">
                <a:latin typeface="Times New Roman" pitchFamily="18" charset="0"/>
                <a:cs typeface="Times New Roman" pitchFamily="18" charset="0"/>
              </a:rPr>
              <a:t>инфекции</a:t>
            </a:r>
            <a:endParaRPr kumimoji="0" lang="en-US" sz="2400" b="1" dirty="0">
              <a:latin typeface="Times New Roman" pitchFamily="18" charset="0"/>
              <a:cs typeface="Times New Roman" pitchFamily="18" charset="0"/>
            </a:endParaRPr>
          </a:p>
        </p:txBody>
      </p:sp>
      <p:sp>
        <p:nvSpPr>
          <p:cNvPr id="347151" name="Line 15"/>
          <p:cNvSpPr>
            <a:spLocks noChangeShapeType="1"/>
          </p:cNvSpPr>
          <p:nvPr/>
        </p:nvSpPr>
        <p:spPr bwMode="auto">
          <a:xfrm>
            <a:off x="7101417" y="5192714"/>
            <a:ext cx="2165349" cy="1587"/>
          </a:xfrm>
          <a:prstGeom prst="line">
            <a:avLst/>
          </a:prstGeom>
          <a:noFill/>
          <a:ln w="19050">
            <a:solidFill>
              <a:srgbClr val="FEFEFE"/>
            </a:solidFill>
            <a:round/>
            <a:headEnd/>
            <a:tailEnd type="stealth" w="med" len="med"/>
          </a:ln>
          <a:effectLst/>
        </p:spPr>
        <p:txBody>
          <a:bodyPr/>
          <a:lstStyle/>
          <a:p>
            <a:pPr algn="ctr">
              <a:defRPr/>
            </a:pPr>
            <a:endParaRPr lang="ru-RU">
              <a:effectLst>
                <a:outerShdw blurRad="38100" dist="38100" dir="2700000" algn="tl">
                  <a:srgbClr val="000000">
                    <a:alpha val="43137"/>
                  </a:srgbClr>
                </a:outerShdw>
              </a:effectLst>
            </a:endParaRPr>
          </a:p>
        </p:txBody>
      </p:sp>
      <p:sp>
        <p:nvSpPr>
          <p:cNvPr id="347152" name="Line 16"/>
          <p:cNvSpPr>
            <a:spLocks noChangeShapeType="1"/>
          </p:cNvSpPr>
          <p:nvPr/>
        </p:nvSpPr>
        <p:spPr bwMode="auto">
          <a:xfrm rot="-500512" flipH="1" flipV="1">
            <a:off x="3996267" y="5141914"/>
            <a:ext cx="1130300" cy="123825"/>
          </a:xfrm>
          <a:prstGeom prst="line">
            <a:avLst/>
          </a:prstGeom>
          <a:noFill/>
          <a:ln w="19050">
            <a:solidFill>
              <a:srgbClr val="FEFEFE"/>
            </a:solidFill>
            <a:round/>
            <a:headEnd/>
            <a:tailEnd type="stealth" w="med" len="med"/>
          </a:ln>
          <a:effectLst/>
        </p:spPr>
        <p:txBody>
          <a:bodyPr/>
          <a:lstStyle/>
          <a:p>
            <a:pPr algn="ctr">
              <a:defRPr/>
            </a:pPr>
            <a:endParaRPr lang="ru-RU">
              <a:effectLst>
                <a:outerShdw blurRad="38100" dist="38100" dir="2700000" algn="tl">
                  <a:srgbClr val="000000">
                    <a:alpha val="43137"/>
                  </a:srgbClr>
                </a:outerShdw>
              </a:effectLst>
            </a:endParaRPr>
          </a:p>
        </p:txBody>
      </p:sp>
      <p:sp>
        <p:nvSpPr>
          <p:cNvPr id="347153" name="Line 17"/>
          <p:cNvSpPr>
            <a:spLocks noChangeShapeType="1"/>
          </p:cNvSpPr>
          <p:nvPr/>
        </p:nvSpPr>
        <p:spPr bwMode="auto">
          <a:xfrm rot="13571181" flipH="1">
            <a:off x="3825876" y="1405996"/>
            <a:ext cx="609600" cy="328084"/>
          </a:xfrm>
          <a:prstGeom prst="line">
            <a:avLst/>
          </a:prstGeom>
          <a:noFill/>
          <a:ln w="19050">
            <a:solidFill>
              <a:srgbClr val="663300"/>
            </a:solidFill>
            <a:round/>
            <a:headEnd type="none" w="sm" len="sm"/>
            <a:tailEnd type="stealth" w="med" len="lg"/>
          </a:ln>
          <a:effectLst/>
        </p:spPr>
        <p:txBody>
          <a:bodyPr wrap="none" anchor="ctr"/>
          <a:lstStyle/>
          <a:p>
            <a:pPr algn="ctr">
              <a:defRPr/>
            </a:pPr>
            <a:endParaRPr lang="ru-RU">
              <a:effectLst>
                <a:outerShdw blurRad="38100" dist="38100" dir="2700000" algn="tl">
                  <a:srgbClr val="000000">
                    <a:alpha val="43137"/>
                  </a:srgbClr>
                </a:outerShdw>
              </a:effectLst>
            </a:endParaRPr>
          </a:p>
        </p:txBody>
      </p:sp>
      <p:sp>
        <p:nvSpPr>
          <p:cNvPr id="16401" name="Rectangle 18"/>
          <p:cNvSpPr>
            <a:spLocks noChangeArrowheads="1"/>
          </p:cNvSpPr>
          <p:nvPr/>
        </p:nvSpPr>
        <p:spPr bwMode="auto">
          <a:xfrm>
            <a:off x="8914360" y="1050926"/>
            <a:ext cx="878382"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ctr"/>
            <a:r>
              <a:rPr kumimoji="0" lang="en-US" altLang="ru-RU" sz="2000" b="1" dirty="0" err="1">
                <a:latin typeface="Times New Roman" pitchFamily="18" charset="0"/>
                <a:cs typeface="Times New Roman" pitchFamily="18" charset="0"/>
              </a:rPr>
              <a:t>Вирус</a:t>
            </a:r>
            <a:endParaRPr kumimoji="0" lang="en-US" altLang="ru-RU" sz="2000" b="1" dirty="0">
              <a:latin typeface="Times New Roman" pitchFamily="18" charset="0"/>
              <a:cs typeface="Times New Roman" pitchFamily="18" charset="0"/>
            </a:endParaRPr>
          </a:p>
        </p:txBody>
      </p:sp>
      <p:sp>
        <p:nvSpPr>
          <p:cNvPr id="347155" name="Line 19"/>
          <p:cNvSpPr>
            <a:spLocks noChangeShapeType="1"/>
          </p:cNvSpPr>
          <p:nvPr/>
        </p:nvSpPr>
        <p:spPr bwMode="auto">
          <a:xfrm rot="11812299" flipV="1">
            <a:off x="7588251" y="4608514"/>
            <a:ext cx="1445683" cy="153987"/>
          </a:xfrm>
          <a:prstGeom prst="line">
            <a:avLst/>
          </a:prstGeom>
          <a:noFill/>
          <a:ln w="19050">
            <a:solidFill>
              <a:schemeClr val="tx1"/>
            </a:solidFill>
            <a:round/>
            <a:headEnd type="stealth" w="med" len="lg"/>
            <a:tailEnd type="none" w="sm" len="sm"/>
          </a:ln>
          <a:effectLst/>
        </p:spPr>
        <p:txBody>
          <a:bodyPr wrap="none" anchor="ctr"/>
          <a:lstStyle/>
          <a:p>
            <a:pPr algn="ctr">
              <a:defRPr/>
            </a:pPr>
            <a:endParaRPr lang="ru-RU">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4789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2209800" y="541020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spcBef>
                <a:spcPct val="50000"/>
              </a:spcBef>
            </a:pPr>
            <a:endParaRPr lang="ru-RU" sz="2400"/>
          </a:p>
        </p:txBody>
      </p:sp>
      <p:sp>
        <p:nvSpPr>
          <p:cNvPr id="14341" name="Rectangle 7"/>
          <p:cNvSpPr>
            <a:spLocks noGrp="1" noChangeArrowheads="1"/>
          </p:cNvSpPr>
          <p:nvPr>
            <p:ph type="body" idx="4294967295"/>
          </p:nvPr>
        </p:nvSpPr>
        <p:spPr>
          <a:xfrm>
            <a:off x="2819400" y="1341439"/>
            <a:ext cx="7848600" cy="4884737"/>
          </a:xfrm>
        </p:spPr>
        <p:txBody>
          <a:bodyPr/>
          <a:lstStyle/>
          <a:p>
            <a:pPr marL="609600" indent="-609600">
              <a:spcBef>
                <a:spcPct val="50000"/>
              </a:spcBef>
              <a:defRPr/>
            </a:pPr>
            <a:endParaRPr lang="ru-RU" dirty="0" smtClean="0">
              <a:solidFill>
                <a:srgbClr val="003366"/>
              </a:solidFill>
            </a:endParaRPr>
          </a:p>
          <a:p>
            <a:pPr marL="609600" indent="-609600">
              <a:spcBef>
                <a:spcPct val="50000"/>
              </a:spcBef>
              <a:buNone/>
              <a:defRPr/>
            </a:pPr>
            <a:endParaRPr lang="ru-RU" dirty="0" smtClean="0">
              <a:solidFill>
                <a:srgbClr val="003366"/>
              </a:solidFill>
            </a:endParaRPr>
          </a:p>
        </p:txBody>
      </p:sp>
      <p:sp>
        <p:nvSpPr>
          <p:cNvPr id="22535" name="Rectangle 7"/>
          <p:cNvSpPr>
            <a:spLocks noChangeArrowheads="1"/>
          </p:cNvSpPr>
          <p:nvPr/>
        </p:nvSpPr>
        <p:spPr bwMode="auto">
          <a:xfrm>
            <a:off x="545691" y="235975"/>
            <a:ext cx="6126574" cy="5990202"/>
          </a:xfrm>
          <a:prstGeom prst="rect">
            <a:avLst/>
          </a:prstGeom>
          <a:noFill/>
          <a:ln w="9525">
            <a:solidFill>
              <a:schemeClr val="accent2">
                <a:lumMod val="50000"/>
              </a:schemeClr>
            </a:solidFill>
            <a:miter lim="800000"/>
            <a:headEnd/>
            <a:tailEnd/>
          </a:ln>
          <a:effectLst/>
        </p:spPr>
        <p:txBody>
          <a:bodyPr/>
          <a:lstStyle/>
          <a:p>
            <a:pPr marL="609600" indent="-609600" algn="ctr">
              <a:lnSpc>
                <a:spcPct val="90000"/>
              </a:lnSpc>
              <a:spcBef>
                <a:spcPct val="50000"/>
              </a:spcBef>
              <a:defRPr/>
            </a:pPr>
            <a:r>
              <a:rPr lang="ru-RU" sz="2400" b="1" dirty="0">
                <a:latin typeface="Times New Roman" pitchFamily="18" charset="0"/>
                <a:cs typeface="Times New Roman" pitchFamily="18" charset="0"/>
              </a:rPr>
              <a:t>Фазы патогенеза</a:t>
            </a:r>
          </a:p>
          <a:p>
            <a:pPr marL="609600" indent="-609600">
              <a:lnSpc>
                <a:spcPct val="90000"/>
              </a:lnSpc>
              <a:spcBef>
                <a:spcPct val="50000"/>
              </a:spcBef>
              <a:buFontTx/>
              <a:buAutoNum type="arabicPeriod"/>
              <a:defRPr/>
            </a:pPr>
            <a:r>
              <a:rPr lang="ru-RU" sz="2400" b="1" dirty="0">
                <a:latin typeface="Times New Roman" pitchFamily="18" charset="0"/>
                <a:cs typeface="Times New Roman" pitchFamily="18" charset="0"/>
              </a:rPr>
              <a:t>Внедрение вируса в клетки эпителия и репликация. </a:t>
            </a:r>
          </a:p>
          <a:p>
            <a:pPr marL="609600" indent="-609600">
              <a:lnSpc>
                <a:spcPct val="90000"/>
              </a:lnSpc>
              <a:spcBef>
                <a:spcPct val="50000"/>
              </a:spcBef>
              <a:buFontTx/>
              <a:buAutoNum type="arabicPeriod"/>
              <a:defRPr/>
            </a:pPr>
            <a:endParaRPr lang="ru-RU" sz="2400" b="1" dirty="0">
              <a:latin typeface="Times New Roman" pitchFamily="18" charset="0"/>
              <a:cs typeface="Times New Roman" pitchFamily="18" charset="0"/>
            </a:endParaRPr>
          </a:p>
          <a:p>
            <a:pPr marL="609600" indent="-609600">
              <a:lnSpc>
                <a:spcPct val="90000"/>
              </a:lnSpc>
              <a:spcBef>
                <a:spcPct val="50000"/>
              </a:spcBef>
              <a:buFontTx/>
              <a:buAutoNum type="arabicPeriod"/>
              <a:defRPr/>
            </a:pPr>
            <a:r>
              <a:rPr lang="ru-RU" sz="2400" b="1" dirty="0">
                <a:latin typeface="Times New Roman" pitchFamily="18" charset="0"/>
                <a:cs typeface="Times New Roman" pitchFamily="18" charset="0"/>
              </a:rPr>
              <a:t>Проникновение вируса в чувствительные нервные окончания и сенсорные ганглии.</a:t>
            </a:r>
          </a:p>
          <a:p>
            <a:pPr marL="609600" indent="-609600">
              <a:lnSpc>
                <a:spcPct val="90000"/>
              </a:lnSpc>
              <a:spcBef>
                <a:spcPct val="50000"/>
              </a:spcBef>
              <a:buFontTx/>
              <a:buAutoNum type="arabicPeriod"/>
              <a:defRPr/>
            </a:pPr>
            <a:endParaRPr lang="ru-RU" sz="2400" b="1" dirty="0">
              <a:latin typeface="Times New Roman" pitchFamily="18" charset="0"/>
              <a:cs typeface="Times New Roman" pitchFamily="18" charset="0"/>
            </a:endParaRPr>
          </a:p>
          <a:p>
            <a:pPr marL="609600" indent="-609600">
              <a:lnSpc>
                <a:spcPct val="90000"/>
              </a:lnSpc>
              <a:spcBef>
                <a:spcPct val="50000"/>
              </a:spcBef>
              <a:buFontTx/>
              <a:buAutoNum type="arabicPeriod"/>
              <a:defRPr/>
            </a:pPr>
            <a:r>
              <a:rPr lang="ru-RU" sz="2400" b="1" dirty="0">
                <a:latin typeface="Times New Roman" pitchFamily="18" charset="0"/>
                <a:cs typeface="Times New Roman" pitchFamily="18" charset="0"/>
              </a:rPr>
              <a:t>Элиминация ВПГ из органов и тканей с персистенцией в ганглиях.</a:t>
            </a:r>
          </a:p>
          <a:p>
            <a:pPr marL="609600" indent="-609600">
              <a:lnSpc>
                <a:spcPct val="90000"/>
              </a:lnSpc>
              <a:spcBef>
                <a:spcPct val="50000"/>
              </a:spcBef>
              <a:buFontTx/>
              <a:buAutoNum type="arabicPeriod"/>
              <a:defRPr/>
            </a:pPr>
            <a:endParaRPr lang="ru-RU" sz="2400" b="1" dirty="0">
              <a:latin typeface="Times New Roman" pitchFamily="18" charset="0"/>
              <a:cs typeface="Times New Roman" pitchFamily="18" charset="0"/>
            </a:endParaRPr>
          </a:p>
          <a:p>
            <a:pPr marL="609600" indent="-609600">
              <a:lnSpc>
                <a:spcPct val="90000"/>
              </a:lnSpc>
              <a:spcBef>
                <a:spcPct val="50000"/>
              </a:spcBef>
              <a:buFontTx/>
              <a:buAutoNum type="arabicPeriod"/>
              <a:defRPr/>
            </a:pPr>
            <a:r>
              <a:rPr lang="ru-RU" sz="2400" b="1" dirty="0">
                <a:latin typeface="Times New Roman" pitchFamily="18" charset="0"/>
                <a:cs typeface="Times New Roman" pitchFamily="18" charset="0"/>
              </a:rPr>
              <a:t>Реактивация размножения и перемещение по нервным волокнам к воротам инфекции.</a:t>
            </a:r>
          </a:p>
          <a:p>
            <a:pPr marL="609600" indent="-609600">
              <a:lnSpc>
                <a:spcPct val="90000"/>
              </a:lnSpc>
              <a:spcBef>
                <a:spcPct val="50000"/>
              </a:spcBef>
              <a:defRPr/>
            </a:pPr>
            <a:endParaRPr lang="ru-RU" sz="2400" b="1" dirty="0">
              <a:solidFill>
                <a:srgbClr val="003366"/>
              </a:solidFill>
              <a:latin typeface="Arial" charset="0"/>
            </a:endParaRPr>
          </a:p>
          <a:p>
            <a:pPr marL="990600" lvl="1" indent="-533400">
              <a:lnSpc>
                <a:spcPct val="90000"/>
              </a:lnSpc>
              <a:spcBef>
                <a:spcPct val="50000"/>
              </a:spcBef>
              <a:buFontTx/>
              <a:buChar char="–"/>
              <a:defRPr/>
            </a:pPr>
            <a:endParaRPr lang="ru-RU" sz="2400" dirty="0">
              <a:solidFill>
                <a:schemeClr val="accent2"/>
              </a:solidFill>
              <a:latin typeface="Arial" charset="0"/>
            </a:endParaRPr>
          </a:p>
          <a:p>
            <a:pPr marL="609600" indent="-609600">
              <a:lnSpc>
                <a:spcPct val="90000"/>
              </a:lnSpc>
              <a:spcBef>
                <a:spcPct val="50000"/>
              </a:spcBef>
              <a:buFontTx/>
              <a:buChar char="•"/>
              <a:defRPr/>
            </a:pPr>
            <a:endParaRPr lang="ru-RU" sz="2000" dirty="0">
              <a:solidFill>
                <a:schemeClr val="accent2"/>
              </a:solidFill>
              <a:latin typeface="Arial" charset="0"/>
            </a:endParaRPr>
          </a:p>
          <a:p>
            <a:pPr marL="609600" indent="-609600">
              <a:lnSpc>
                <a:spcPct val="90000"/>
              </a:lnSpc>
              <a:spcBef>
                <a:spcPct val="50000"/>
              </a:spcBef>
              <a:buFontTx/>
              <a:buChar char="•"/>
              <a:defRPr/>
            </a:pPr>
            <a:endParaRPr lang="ru-RU" sz="2000" dirty="0">
              <a:solidFill>
                <a:srgbClr val="008080"/>
              </a:solidFill>
              <a:latin typeface="Arial" charset="0"/>
            </a:endParaRPr>
          </a:p>
          <a:p>
            <a:pPr marL="609600" indent="-609600">
              <a:lnSpc>
                <a:spcPct val="90000"/>
              </a:lnSpc>
              <a:spcBef>
                <a:spcPct val="50000"/>
              </a:spcBef>
              <a:buFontTx/>
              <a:buChar char="•"/>
              <a:defRPr/>
            </a:pPr>
            <a:endParaRPr lang="ru-RU" sz="2000" dirty="0">
              <a:solidFill>
                <a:srgbClr val="003366"/>
              </a:solidFill>
              <a:latin typeface="Arial" charset="0"/>
            </a:endParaRPr>
          </a:p>
          <a:p>
            <a:pPr marL="609600" indent="-609600">
              <a:lnSpc>
                <a:spcPct val="90000"/>
              </a:lnSpc>
              <a:spcBef>
                <a:spcPct val="50000"/>
              </a:spcBef>
              <a:buFontTx/>
              <a:buChar char="•"/>
              <a:defRPr/>
            </a:pPr>
            <a:endParaRPr lang="ru-RU" sz="2000" dirty="0">
              <a:solidFill>
                <a:srgbClr val="003366"/>
              </a:solidFill>
              <a:latin typeface="Arial" charset="0"/>
            </a:endParaRPr>
          </a:p>
        </p:txBody>
      </p:sp>
      <p:pic>
        <p:nvPicPr>
          <p:cNvPr id="37893" name="Picture 10" descr="патогене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347073"/>
            <a:ext cx="4796021" cy="577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6"/>
          <p:cNvSpPr txBox="1">
            <a:spLocks noChangeArrowheads="1"/>
          </p:cNvSpPr>
          <p:nvPr/>
        </p:nvSpPr>
        <p:spPr bwMode="auto">
          <a:xfrm>
            <a:off x="8759825" y="2852738"/>
            <a:ext cx="376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r>
              <a:rPr lang="ru-RU" sz="2000" b="1">
                <a:latin typeface="Times New Roman" pitchFamily="18" charset="0"/>
                <a:cs typeface="Times New Roman" pitchFamily="18" charset="0"/>
              </a:rPr>
              <a:t>2.</a:t>
            </a:r>
          </a:p>
        </p:txBody>
      </p:sp>
    </p:spTree>
    <p:extLst>
      <p:ext uri="{BB962C8B-B14F-4D97-AF65-F5344CB8AC3E}">
        <p14:creationId xmlns:p14="http://schemas.microsoft.com/office/powerpoint/2010/main" val="2647741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2268538" y="350838"/>
            <a:ext cx="7772400" cy="914400"/>
          </a:xfrm>
          <a:prstGeom prst="rect">
            <a:avLst/>
          </a:prstGeom>
          <a:noFill/>
          <a:ln w="9525">
            <a:noFill/>
            <a:miter lim="800000"/>
            <a:headEnd/>
            <a:tailEnd/>
          </a:ln>
          <a:effectLst/>
        </p:spPr>
        <p:txBody>
          <a:bodyPr anchor="ctr"/>
          <a:lstStyle/>
          <a:p>
            <a:pPr>
              <a:defRPr/>
            </a:pPr>
            <a:r>
              <a:rPr lang="en-US" sz="4400" b="1">
                <a:effectLst>
                  <a:outerShdw blurRad="38100" dist="38100" dir="2700000" algn="tl">
                    <a:srgbClr val="000000"/>
                  </a:outerShdw>
                </a:effectLst>
                <a:latin typeface="Arial" charset="0"/>
              </a:rPr>
              <a:t>     </a:t>
            </a:r>
          </a:p>
        </p:txBody>
      </p:sp>
      <p:sp>
        <p:nvSpPr>
          <p:cNvPr id="38915" name="Line 3"/>
          <p:cNvSpPr>
            <a:spLocks noChangeShapeType="1"/>
          </p:cNvSpPr>
          <p:nvPr/>
        </p:nvSpPr>
        <p:spPr bwMode="auto">
          <a:xfrm flipV="1">
            <a:off x="3975101" y="4556126"/>
            <a:ext cx="1370013" cy="169863"/>
          </a:xfrm>
          <a:prstGeom prst="line">
            <a:avLst/>
          </a:prstGeom>
          <a:noFill/>
          <a:ln w="19050">
            <a:solidFill>
              <a:srgbClr val="FFFFFF"/>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ru-RU"/>
          </a:p>
        </p:txBody>
      </p:sp>
      <p:sp>
        <p:nvSpPr>
          <p:cNvPr id="38916" name="Line 5"/>
          <p:cNvSpPr>
            <a:spLocks noChangeShapeType="1"/>
          </p:cNvSpPr>
          <p:nvPr/>
        </p:nvSpPr>
        <p:spPr bwMode="auto">
          <a:xfrm rot="21076885" flipH="1">
            <a:off x="2695576" y="1681163"/>
            <a:ext cx="695325" cy="93662"/>
          </a:xfrm>
          <a:prstGeom prst="line">
            <a:avLst/>
          </a:prstGeom>
          <a:noFill/>
          <a:ln w="19050">
            <a:solidFill>
              <a:schemeClr val="bg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ru-RU"/>
          </a:p>
        </p:txBody>
      </p:sp>
      <p:sp>
        <p:nvSpPr>
          <p:cNvPr id="38917" name="Line 8"/>
          <p:cNvSpPr>
            <a:spLocks noChangeShapeType="1"/>
          </p:cNvSpPr>
          <p:nvPr/>
        </p:nvSpPr>
        <p:spPr bwMode="auto">
          <a:xfrm rot="-500512" flipH="1" flipV="1">
            <a:off x="4521201" y="5233989"/>
            <a:ext cx="847725" cy="123825"/>
          </a:xfrm>
          <a:prstGeom prst="line">
            <a:avLst/>
          </a:prstGeom>
          <a:noFill/>
          <a:ln w="19050">
            <a:solidFill>
              <a:srgbClr val="FEFEFE"/>
            </a:solidFill>
            <a:round/>
            <a:headEnd/>
            <a:tailEnd type="stealth" w="med" len="med"/>
          </a:ln>
          <a:extLst>
            <a:ext uri="{909E8E84-426E-40DD-AFC4-6F175D3DCCD1}">
              <a14:hiddenFill xmlns:a14="http://schemas.microsoft.com/office/drawing/2010/main">
                <a:noFill/>
              </a14:hiddenFill>
            </a:ext>
          </a:extLst>
        </p:spPr>
        <p:txBody>
          <a:bodyPr/>
          <a:lstStyle/>
          <a:p>
            <a:endParaRPr lang="ru-RU"/>
          </a:p>
        </p:txBody>
      </p:sp>
      <p:sp>
        <p:nvSpPr>
          <p:cNvPr id="38918" name="Line 9"/>
          <p:cNvSpPr>
            <a:spLocks noChangeShapeType="1"/>
          </p:cNvSpPr>
          <p:nvPr/>
        </p:nvSpPr>
        <p:spPr bwMode="auto">
          <a:xfrm rot="13571181" flipH="1">
            <a:off x="4057651" y="1809751"/>
            <a:ext cx="533400" cy="111125"/>
          </a:xfrm>
          <a:prstGeom prst="line">
            <a:avLst/>
          </a:prstGeom>
          <a:noFill/>
          <a:ln w="19050">
            <a:solidFill>
              <a:schemeClr val="bg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ru-RU"/>
          </a:p>
        </p:txBody>
      </p:sp>
      <p:pic>
        <p:nvPicPr>
          <p:cNvPr id="38919" name="Picture 11" descr="famvi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43000"/>
            <a:ext cx="4038600"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20" name="Text Box 13"/>
          <p:cNvSpPr txBox="1">
            <a:spLocks noChangeArrowheads="1"/>
          </p:cNvSpPr>
          <p:nvPr/>
        </p:nvSpPr>
        <p:spPr bwMode="auto">
          <a:xfrm>
            <a:off x="2135188" y="94348"/>
            <a:ext cx="853281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r>
              <a:rPr lang="en-US" sz="3600" b="1" dirty="0" err="1">
                <a:latin typeface="Times New Roman" pitchFamily="18" charset="0"/>
                <a:cs typeface="Times New Roman" pitchFamily="18" charset="0"/>
              </a:rPr>
              <a:t>Цикл</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герпе</a:t>
            </a:r>
            <a:r>
              <a:rPr lang="ru-RU" sz="3600" b="1" dirty="0">
                <a:latin typeface="Times New Roman" pitchFamily="18" charset="0"/>
                <a:cs typeface="Times New Roman" pitchFamily="18" charset="0"/>
              </a:rPr>
              <a:t>с</a:t>
            </a:r>
            <a:r>
              <a:rPr lang="en-US" sz="3600" b="1" dirty="0" err="1">
                <a:latin typeface="Times New Roman" pitchFamily="18" charset="0"/>
                <a:cs typeface="Times New Roman" pitchFamily="18" charset="0"/>
              </a:rPr>
              <a:t>вирусной</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инфекции</a:t>
            </a:r>
            <a:endParaRPr lang="en-US" sz="3600" b="1" dirty="0">
              <a:latin typeface="Times New Roman" pitchFamily="18" charset="0"/>
              <a:cs typeface="Times New Roman" pitchFamily="18" charset="0"/>
            </a:endParaRPr>
          </a:p>
        </p:txBody>
      </p:sp>
      <p:sp>
        <p:nvSpPr>
          <p:cNvPr id="38921" name="Text Box 14"/>
          <p:cNvSpPr txBox="1">
            <a:spLocks noChangeArrowheads="1"/>
          </p:cNvSpPr>
          <p:nvPr/>
        </p:nvSpPr>
        <p:spPr bwMode="auto">
          <a:xfrm>
            <a:off x="7231466" y="1071539"/>
            <a:ext cx="187166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r>
              <a:rPr lang="en-US" sz="2400" b="1">
                <a:latin typeface="Times New Roman" pitchFamily="18" charset="0"/>
                <a:cs typeface="Times New Roman" pitchFamily="18" charset="0"/>
              </a:rPr>
              <a:t>Вирус</a:t>
            </a:r>
          </a:p>
          <a:p>
            <a:endParaRPr lang="en-US" sz="2400" b="1">
              <a:latin typeface="Times New Roman" pitchFamily="18" charset="0"/>
              <a:cs typeface="Times New Roman" pitchFamily="18" charset="0"/>
            </a:endParaRPr>
          </a:p>
          <a:p>
            <a:endParaRPr lang="en-US" sz="2400" b="1">
              <a:latin typeface="Times New Roman" pitchFamily="18" charset="0"/>
              <a:cs typeface="Times New Roman" pitchFamily="18" charset="0"/>
            </a:endParaRPr>
          </a:p>
          <a:p>
            <a:r>
              <a:rPr lang="en-US" sz="2400" b="1">
                <a:latin typeface="Times New Roman" pitchFamily="18" charset="0"/>
                <a:cs typeface="Times New Roman" pitchFamily="18" charset="0"/>
              </a:rPr>
              <a:t>Кожа</a:t>
            </a:r>
          </a:p>
          <a:p>
            <a:endParaRPr lang="en-US" sz="2400" b="1">
              <a:latin typeface="Times New Roman" pitchFamily="18" charset="0"/>
              <a:cs typeface="Times New Roman" pitchFamily="18" charset="0"/>
            </a:endParaRPr>
          </a:p>
          <a:p>
            <a:endParaRPr lang="en-US" sz="2400" b="1">
              <a:latin typeface="Times New Roman" pitchFamily="18" charset="0"/>
              <a:cs typeface="Times New Roman" pitchFamily="18" charset="0"/>
            </a:endParaRPr>
          </a:p>
          <a:p>
            <a:r>
              <a:rPr lang="ru-RU" sz="2400" b="1">
                <a:latin typeface="Times New Roman" pitchFamily="18" charset="0"/>
                <a:cs typeface="Times New Roman" pitchFamily="18" charset="0"/>
              </a:rPr>
              <a:t>Спинно-</a:t>
            </a:r>
          </a:p>
          <a:p>
            <a:r>
              <a:rPr lang="ru-RU" sz="2400" b="1">
                <a:latin typeface="Times New Roman" pitchFamily="18" charset="0"/>
                <a:cs typeface="Times New Roman" pitchFamily="18" charset="0"/>
              </a:rPr>
              <a:t>мозговой узел</a:t>
            </a:r>
          </a:p>
          <a:p>
            <a:endParaRPr lang="ru-RU" sz="2400" b="1">
              <a:latin typeface="Times New Roman" pitchFamily="18" charset="0"/>
              <a:cs typeface="Times New Roman" pitchFamily="18" charset="0"/>
            </a:endParaRPr>
          </a:p>
          <a:p>
            <a:endParaRPr lang="ru-RU" sz="2400" b="1">
              <a:latin typeface="Times New Roman" pitchFamily="18" charset="0"/>
              <a:cs typeface="Times New Roman" pitchFamily="18" charset="0"/>
            </a:endParaRPr>
          </a:p>
          <a:p>
            <a:r>
              <a:rPr lang="en-US" sz="2400" b="1">
                <a:latin typeface="Times New Roman" pitchFamily="18" charset="0"/>
                <a:cs typeface="Times New Roman" pitchFamily="18" charset="0"/>
              </a:rPr>
              <a:t>Спинной мозг</a:t>
            </a:r>
          </a:p>
          <a:p>
            <a:endParaRPr lang="en-US" sz="2400" b="1">
              <a:latin typeface="Times New Roman" pitchFamily="18" charset="0"/>
              <a:cs typeface="Times New Roman" pitchFamily="18" charset="0"/>
            </a:endParaRPr>
          </a:p>
        </p:txBody>
      </p:sp>
      <p:sp>
        <p:nvSpPr>
          <p:cNvPr id="38922" name="Line 15"/>
          <p:cNvSpPr>
            <a:spLocks noChangeShapeType="1"/>
          </p:cNvSpPr>
          <p:nvPr/>
        </p:nvSpPr>
        <p:spPr bwMode="auto">
          <a:xfrm flipH="1" flipV="1">
            <a:off x="2514600" y="1371600"/>
            <a:ext cx="4724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8923" name="Line 16"/>
          <p:cNvSpPr>
            <a:spLocks noChangeShapeType="1"/>
          </p:cNvSpPr>
          <p:nvPr/>
        </p:nvSpPr>
        <p:spPr bwMode="auto">
          <a:xfrm flipH="1">
            <a:off x="5691980" y="1371600"/>
            <a:ext cx="1547020" cy="533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8924" name="Line 17"/>
          <p:cNvSpPr>
            <a:spLocks noChangeShapeType="1"/>
          </p:cNvSpPr>
          <p:nvPr/>
        </p:nvSpPr>
        <p:spPr bwMode="auto">
          <a:xfrm flipH="1" flipV="1">
            <a:off x="5735638" y="2492375"/>
            <a:ext cx="1512887"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8925" name="Line 18"/>
          <p:cNvSpPr>
            <a:spLocks noChangeShapeType="1"/>
          </p:cNvSpPr>
          <p:nvPr/>
        </p:nvSpPr>
        <p:spPr bwMode="auto">
          <a:xfrm flipH="1">
            <a:off x="4295776" y="4005064"/>
            <a:ext cx="2952749" cy="140037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
        <p:nvSpPr>
          <p:cNvPr id="38926" name="Line 19"/>
          <p:cNvSpPr>
            <a:spLocks noChangeShapeType="1"/>
          </p:cNvSpPr>
          <p:nvPr/>
        </p:nvSpPr>
        <p:spPr bwMode="auto">
          <a:xfrm flipH="1">
            <a:off x="5375276" y="5373689"/>
            <a:ext cx="1800225" cy="35877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ru-RU"/>
          </a:p>
        </p:txBody>
      </p:sp>
    </p:spTree>
    <p:extLst>
      <p:ext uri="{BB962C8B-B14F-4D97-AF65-F5344CB8AC3E}">
        <p14:creationId xmlns:p14="http://schemas.microsoft.com/office/powerpoint/2010/main" val="2959358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840" y="182880"/>
            <a:ext cx="9969908" cy="6452377"/>
          </a:xfrm>
          <a:prstGeom prst="rect">
            <a:avLst/>
          </a:prstGeom>
        </p:spPr>
      </p:pic>
    </p:spTree>
    <p:extLst>
      <p:ext uri="{BB962C8B-B14F-4D97-AF65-F5344CB8AC3E}">
        <p14:creationId xmlns:p14="http://schemas.microsoft.com/office/powerpoint/2010/main" val="2169228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2"/>
          <p:cNvSpPr>
            <a:spLocks noChangeArrowheads="1"/>
          </p:cNvSpPr>
          <p:nvPr/>
        </p:nvSpPr>
        <p:spPr bwMode="auto">
          <a:xfrm>
            <a:off x="5448300" y="2852738"/>
            <a:ext cx="1511300" cy="79216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ru-RU" sz="4000" b="1" dirty="0">
                <a:latin typeface="Times New Roman" pitchFamily="18" charset="0"/>
                <a:cs typeface="Times New Roman" pitchFamily="18" charset="0"/>
              </a:rPr>
              <a:t>ВПГ</a:t>
            </a:r>
          </a:p>
        </p:txBody>
      </p:sp>
      <p:sp>
        <p:nvSpPr>
          <p:cNvPr id="65539" name="Rectangle 3"/>
          <p:cNvSpPr>
            <a:spLocks noChangeArrowheads="1"/>
          </p:cNvSpPr>
          <p:nvPr/>
        </p:nvSpPr>
        <p:spPr bwMode="auto">
          <a:xfrm>
            <a:off x="1386349" y="1371600"/>
            <a:ext cx="3844466" cy="762000"/>
          </a:xfrm>
          <a:prstGeom prst="rect">
            <a:avLst/>
          </a:prstGeom>
          <a:noFill/>
          <a:ln w="9525">
            <a:noFill/>
            <a:miter lim="800000"/>
            <a:headEnd/>
            <a:tailEnd/>
          </a:ln>
          <a:effectLst/>
        </p:spPr>
        <p:txBody>
          <a:bodyPr wrap="none" anchor="ctr"/>
          <a:lstStyle/>
          <a:p>
            <a:pPr>
              <a:lnSpc>
                <a:spcPct val="150000"/>
              </a:lnSpc>
              <a:defRPr/>
            </a:pPr>
            <a:r>
              <a:rPr lang="ru-RU" sz="2000" b="1" dirty="0" err="1">
                <a:latin typeface="Times New Roman" panose="02020603050405020304" pitchFamily="18" charset="0"/>
                <a:cs typeface="Times New Roman" pitchFamily="18" charset="0"/>
              </a:rPr>
              <a:t>Герпес-ассоциированная</a:t>
            </a:r>
            <a:r>
              <a:rPr lang="ru-RU" sz="2000" b="1" dirty="0">
                <a:latin typeface="Times New Roman" pitchFamily="18" charset="0"/>
                <a:cs typeface="Times New Roman" pitchFamily="18" charset="0"/>
              </a:rPr>
              <a:t> </a:t>
            </a:r>
          </a:p>
          <a:p>
            <a:pPr>
              <a:lnSpc>
                <a:spcPct val="150000"/>
              </a:lnSpc>
              <a:defRPr/>
            </a:pPr>
            <a:r>
              <a:rPr lang="ru-RU" sz="2000" b="1" dirty="0" err="1">
                <a:latin typeface="Times New Roman" pitchFamily="18" charset="0"/>
                <a:cs typeface="Times New Roman" pitchFamily="18" charset="0"/>
              </a:rPr>
              <a:t>мультиформная</a:t>
            </a:r>
            <a:r>
              <a:rPr lang="ru-RU" sz="2000" b="1" dirty="0">
                <a:latin typeface="Times New Roman" pitchFamily="18" charset="0"/>
                <a:cs typeface="Times New Roman" pitchFamily="18" charset="0"/>
              </a:rPr>
              <a:t> эритема (ГАМЭ)</a:t>
            </a:r>
            <a:endParaRPr lang="ru-RU" sz="2000" dirty="0">
              <a:latin typeface="Times New Roman" panose="02020603050405020304" pitchFamily="18" charset="0"/>
              <a:cs typeface="Times New Roman" panose="02020603050405020304" pitchFamily="18" charset="0"/>
            </a:endParaRPr>
          </a:p>
        </p:txBody>
      </p:sp>
      <p:sp>
        <p:nvSpPr>
          <p:cNvPr id="65540" name="Rectangle 4"/>
          <p:cNvSpPr>
            <a:spLocks noChangeArrowheads="1"/>
          </p:cNvSpPr>
          <p:nvPr/>
        </p:nvSpPr>
        <p:spPr bwMode="auto">
          <a:xfrm>
            <a:off x="1524001" y="2781300"/>
            <a:ext cx="3097213" cy="647700"/>
          </a:xfrm>
          <a:prstGeom prst="rect">
            <a:avLst/>
          </a:prstGeom>
          <a:noFill/>
          <a:ln w="9525">
            <a:noFill/>
            <a:miter lim="800000"/>
            <a:headEnd/>
            <a:tailEnd/>
          </a:ln>
          <a:effectLst/>
        </p:spPr>
        <p:txBody>
          <a:bodyPr wrap="none" anchor="ctr"/>
          <a:lstStyle/>
          <a:p>
            <a:pPr>
              <a:defRPr/>
            </a:pPr>
            <a:r>
              <a:rPr lang="ru-RU" sz="2000" b="1" dirty="0" err="1">
                <a:latin typeface="Times New Roman" pitchFamily="18" charset="0"/>
                <a:cs typeface="Times New Roman" pitchFamily="18" charset="0"/>
              </a:rPr>
              <a:t>Неонатальный</a:t>
            </a:r>
            <a:r>
              <a:rPr lang="ru-RU" sz="2000" b="1" dirty="0">
                <a:latin typeface="Times New Roman" pitchFamily="18" charset="0"/>
                <a:cs typeface="Times New Roman" pitchFamily="18" charset="0"/>
              </a:rPr>
              <a:t> герпес</a:t>
            </a:r>
          </a:p>
          <a:p>
            <a:pPr>
              <a:defRPr/>
            </a:pPr>
            <a:r>
              <a:rPr lang="ru-RU" sz="2000" b="1" dirty="0">
                <a:latin typeface="Times New Roman" pitchFamily="18" charset="0"/>
                <a:cs typeface="Times New Roman" pitchFamily="18" charset="0"/>
              </a:rPr>
              <a:t> (герпес </a:t>
            </a:r>
            <a:r>
              <a:rPr lang="ru-RU" sz="2000" b="1" dirty="0" smtClean="0">
                <a:latin typeface="Times New Roman" pitchFamily="18" charset="0"/>
                <a:cs typeface="Times New Roman" pitchFamily="18" charset="0"/>
              </a:rPr>
              <a:t>новорождённых</a:t>
            </a:r>
            <a:r>
              <a:rPr lang="ru-RU" sz="2000" b="1" dirty="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65541" name="Rectangle 5"/>
          <p:cNvSpPr>
            <a:spLocks noChangeArrowheads="1"/>
          </p:cNvSpPr>
          <p:nvPr/>
        </p:nvSpPr>
        <p:spPr bwMode="auto">
          <a:xfrm>
            <a:off x="1386349" y="3860800"/>
            <a:ext cx="3990515" cy="865188"/>
          </a:xfrm>
          <a:prstGeom prst="rect">
            <a:avLst/>
          </a:prstGeom>
          <a:noFill/>
          <a:ln w="9525">
            <a:noFill/>
            <a:miter lim="800000"/>
            <a:headEnd/>
            <a:tailEnd/>
          </a:ln>
          <a:effectLst/>
        </p:spPr>
        <p:txBody>
          <a:bodyPr wrap="none" anchor="ctr"/>
          <a:lstStyle/>
          <a:p>
            <a:pPr>
              <a:defRPr/>
            </a:pPr>
            <a:r>
              <a:rPr lang="ru-RU" sz="2000" b="1" dirty="0">
                <a:latin typeface="Times New Roman" pitchFamily="18" charset="0"/>
                <a:cs typeface="Times New Roman" pitchFamily="18" charset="0"/>
              </a:rPr>
              <a:t>Онкология (рак шейки матки, </a:t>
            </a:r>
          </a:p>
          <a:p>
            <a:pPr>
              <a:defRPr/>
            </a:pPr>
            <a:r>
              <a:rPr lang="ru-RU" sz="2000" b="1" dirty="0" smtClean="0">
                <a:latin typeface="Times New Roman" pitchFamily="18" charset="0"/>
                <a:cs typeface="Times New Roman" pitchFamily="18" charset="0"/>
              </a:rPr>
              <a:t>карцинома </a:t>
            </a:r>
            <a:r>
              <a:rPr lang="ru-RU" sz="2000" b="1" dirty="0">
                <a:latin typeface="Times New Roman" pitchFamily="18" charset="0"/>
                <a:cs typeface="Times New Roman" pitchFamily="18" charset="0"/>
              </a:rPr>
              <a:t>предстательной железы)</a:t>
            </a:r>
          </a:p>
        </p:txBody>
      </p:sp>
      <p:sp>
        <p:nvSpPr>
          <p:cNvPr id="65542" name="Rectangle 6"/>
          <p:cNvSpPr>
            <a:spLocks noChangeArrowheads="1"/>
          </p:cNvSpPr>
          <p:nvPr/>
        </p:nvSpPr>
        <p:spPr bwMode="auto">
          <a:xfrm>
            <a:off x="6924676" y="925831"/>
            <a:ext cx="4025264" cy="1350643"/>
          </a:xfrm>
          <a:prstGeom prst="rect">
            <a:avLst/>
          </a:prstGeom>
          <a:noFill/>
          <a:ln w="9525">
            <a:noFill/>
            <a:miter lim="800000"/>
            <a:headEnd/>
            <a:tailEnd/>
          </a:ln>
          <a:effectLst/>
        </p:spPr>
        <p:txBody>
          <a:bodyPr wrap="none" anchor="ctr"/>
          <a:lstStyle/>
          <a:p>
            <a:pPr>
              <a:defRPr/>
            </a:pPr>
            <a:r>
              <a:rPr lang="ru-RU" sz="2000" b="1" dirty="0">
                <a:latin typeface="Times New Roman" pitchFamily="18" charset="0"/>
                <a:cs typeface="Times New Roman" pitchFamily="18" charset="0"/>
              </a:rPr>
              <a:t>Простой герпес кожи и слизистых</a:t>
            </a:r>
          </a:p>
          <a:p>
            <a:pPr>
              <a:defRPr/>
            </a:pP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лабиальный,генитальный</a:t>
            </a:r>
            <a:r>
              <a:rPr lang="ru-RU" sz="2000" b="1" dirty="0">
                <a:latin typeface="Times New Roman" pitchFamily="18" charset="0"/>
                <a:cs typeface="Times New Roman" pitchFamily="18" charset="0"/>
              </a:rPr>
              <a:t>, </a:t>
            </a:r>
          </a:p>
          <a:p>
            <a:pPr>
              <a:defRPr/>
            </a:pPr>
            <a:r>
              <a:rPr lang="ru-RU" sz="2000" b="1" dirty="0">
                <a:latin typeface="Times New Roman" pitchFamily="18" charset="0"/>
                <a:cs typeface="Times New Roman" pitchFamily="18" charset="0"/>
              </a:rPr>
              <a:t>других локализаций)</a:t>
            </a:r>
            <a:endParaRPr lang="ru-RU" sz="2000" dirty="0">
              <a:latin typeface="Times New Roman" pitchFamily="18" charset="0"/>
              <a:cs typeface="Times New Roman" pitchFamily="18" charset="0"/>
            </a:endParaRPr>
          </a:p>
        </p:txBody>
      </p:sp>
      <p:sp>
        <p:nvSpPr>
          <p:cNvPr id="65543" name="Rectangle 7"/>
          <p:cNvSpPr>
            <a:spLocks noChangeArrowheads="1"/>
          </p:cNvSpPr>
          <p:nvPr/>
        </p:nvSpPr>
        <p:spPr bwMode="auto">
          <a:xfrm>
            <a:off x="8401050" y="2708276"/>
            <a:ext cx="2266950" cy="792163"/>
          </a:xfrm>
          <a:prstGeom prst="rect">
            <a:avLst/>
          </a:prstGeom>
          <a:noFill/>
          <a:ln w="9525">
            <a:noFill/>
            <a:miter lim="800000"/>
            <a:headEnd/>
            <a:tailEnd/>
          </a:ln>
          <a:effectLst/>
        </p:spPr>
        <p:txBody>
          <a:bodyPr wrap="none" anchor="ctr"/>
          <a:lstStyle/>
          <a:p>
            <a:pPr>
              <a:defRPr/>
            </a:pPr>
            <a:r>
              <a:rPr lang="ru-RU" sz="2000" b="1" dirty="0" err="1">
                <a:latin typeface="Times New Roman" pitchFamily="18" charset="0"/>
                <a:cs typeface="Times New Roman" pitchFamily="18" charset="0"/>
              </a:rPr>
              <a:t>Офтальмогерпес</a:t>
            </a:r>
            <a:endParaRPr lang="ru-RU" sz="2000" b="1" dirty="0">
              <a:latin typeface="Times New Roman" pitchFamily="18" charset="0"/>
              <a:cs typeface="Times New Roman" pitchFamily="18" charset="0"/>
            </a:endParaRPr>
          </a:p>
          <a:p>
            <a:pPr>
              <a:defRPr/>
            </a:pPr>
            <a:r>
              <a:rPr lang="ru-RU" sz="2000" b="1" dirty="0">
                <a:latin typeface="Times New Roman" pitchFamily="18" charset="0"/>
                <a:cs typeface="Times New Roman" pitchFamily="18" charset="0"/>
              </a:rPr>
              <a:t> (конъюнктивит,</a:t>
            </a:r>
          </a:p>
          <a:p>
            <a:pPr>
              <a:defRPr/>
            </a:pPr>
            <a:r>
              <a:rPr lang="ru-RU" sz="2000" b="1" dirty="0">
                <a:latin typeface="Times New Roman" pitchFamily="18" charset="0"/>
                <a:cs typeface="Times New Roman" pitchFamily="18" charset="0"/>
              </a:rPr>
              <a:t> кератит и др.)</a:t>
            </a:r>
            <a:endParaRPr lang="ru-RU" sz="2000" dirty="0">
              <a:latin typeface="Times New Roman" pitchFamily="18" charset="0"/>
              <a:cs typeface="Times New Roman" pitchFamily="18" charset="0"/>
            </a:endParaRPr>
          </a:p>
        </p:txBody>
      </p:sp>
      <p:sp>
        <p:nvSpPr>
          <p:cNvPr id="65544" name="Rectangle 8"/>
          <p:cNvSpPr>
            <a:spLocks noChangeArrowheads="1"/>
          </p:cNvSpPr>
          <p:nvPr/>
        </p:nvSpPr>
        <p:spPr bwMode="auto">
          <a:xfrm>
            <a:off x="6743699" y="4221162"/>
            <a:ext cx="4317589" cy="863599"/>
          </a:xfrm>
          <a:prstGeom prst="rect">
            <a:avLst/>
          </a:prstGeom>
          <a:noFill/>
          <a:ln w="9525">
            <a:noFill/>
            <a:miter lim="800000"/>
            <a:headEnd/>
            <a:tailEnd/>
          </a:ln>
          <a:effectLst/>
        </p:spPr>
        <p:txBody>
          <a:bodyPr wrap="none" anchor="ctr"/>
          <a:lstStyle/>
          <a:p>
            <a:pPr>
              <a:defRPr/>
            </a:pPr>
            <a:r>
              <a:rPr lang="ru-RU" sz="2000" b="1" dirty="0" err="1">
                <a:latin typeface="Times New Roman" pitchFamily="18" charset="0"/>
                <a:cs typeface="Times New Roman" pitchFamily="18" charset="0"/>
              </a:rPr>
              <a:t>Нейрогерпес</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герпетический</a:t>
            </a:r>
            <a:endParaRPr lang="ru-RU" sz="2000" b="1" dirty="0">
              <a:latin typeface="Times New Roman" pitchFamily="18" charset="0"/>
              <a:cs typeface="Times New Roman" pitchFamily="18" charset="0"/>
            </a:endParaRPr>
          </a:p>
          <a:p>
            <a:pPr>
              <a:defRPr/>
            </a:pPr>
            <a:r>
              <a:rPr lang="ru-RU" sz="2000" b="1" dirty="0">
                <a:latin typeface="Times New Roman" pitchFamily="18" charset="0"/>
                <a:cs typeface="Times New Roman" pitchFamily="18" charset="0"/>
              </a:rPr>
              <a:t> энцефалит и </a:t>
            </a:r>
            <a:r>
              <a:rPr lang="ru-RU" sz="2000" b="1" dirty="0" err="1">
                <a:latin typeface="Times New Roman" pitchFamily="18" charset="0"/>
                <a:cs typeface="Times New Roman" pitchFamily="18" charset="0"/>
              </a:rPr>
              <a:t>энцефаломенингит</a:t>
            </a:r>
            <a:r>
              <a:rPr lang="ru-RU" sz="2000" b="1" dirty="0">
                <a:latin typeface="Times New Roman" pitchFamily="18" charset="0"/>
                <a:cs typeface="Times New Roman" pitchFamily="18" charset="0"/>
              </a:rPr>
              <a:t>,</a:t>
            </a:r>
          </a:p>
          <a:p>
            <a:pPr>
              <a:defRPr/>
            </a:pP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эпилептоидный</a:t>
            </a:r>
            <a:r>
              <a:rPr lang="ru-RU" sz="2000" b="1" dirty="0">
                <a:latin typeface="Times New Roman" pitchFamily="18" charset="0"/>
                <a:cs typeface="Times New Roman" pitchFamily="18" charset="0"/>
              </a:rPr>
              <a:t> статус)</a:t>
            </a:r>
            <a:endParaRPr lang="ru-RU" sz="2000" dirty="0">
              <a:latin typeface="Times New Roman" pitchFamily="18" charset="0"/>
              <a:cs typeface="Times New Roman" pitchFamily="18" charset="0"/>
            </a:endParaRPr>
          </a:p>
        </p:txBody>
      </p:sp>
      <p:sp>
        <p:nvSpPr>
          <p:cNvPr id="65545" name="Rectangle 9"/>
          <p:cNvSpPr>
            <a:spLocks noChangeArrowheads="1"/>
          </p:cNvSpPr>
          <p:nvPr/>
        </p:nvSpPr>
        <p:spPr bwMode="auto">
          <a:xfrm>
            <a:off x="2640014" y="5229226"/>
            <a:ext cx="4968875" cy="360363"/>
          </a:xfrm>
          <a:prstGeom prst="rect">
            <a:avLst/>
          </a:prstGeom>
          <a:noFill/>
          <a:ln w="9525">
            <a:noFill/>
            <a:miter lim="800000"/>
            <a:headEnd/>
            <a:tailEnd/>
          </a:ln>
          <a:effectLst/>
        </p:spPr>
        <p:txBody>
          <a:bodyPr wrap="none" anchor="ctr"/>
          <a:lstStyle/>
          <a:p>
            <a:pPr>
              <a:defRPr/>
            </a:pPr>
            <a:r>
              <a:rPr lang="ru-RU" sz="2000" b="1" dirty="0" err="1">
                <a:latin typeface="Times New Roman" pitchFamily="18" charset="0"/>
                <a:cs typeface="Times New Roman" pitchFamily="18" charset="0"/>
              </a:rPr>
              <a:t>Герпетический</a:t>
            </a:r>
            <a:r>
              <a:rPr lang="ru-RU" sz="2000" b="1" dirty="0">
                <a:latin typeface="Times New Roman" pitchFamily="18" charset="0"/>
                <a:cs typeface="Times New Roman" pitchFamily="18" charset="0"/>
              </a:rPr>
              <a:t> уретрит, простатит, аднексит</a:t>
            </a:r>
            <a:endParaRPr lang="ru-RU" sz="2000" dirty="0">
              <a:latin typeface="Times New Roman" pitchFamily="18" charset="0"/>
              <a:cs typeface="Times New Roman" pitchFamily="18" charset="0"/>
            </a:endParaRPr>
          </a:p>
        </p:txBody>
      </p:sp>
      <p:sp>
        <p:nvSpPr>
          <p:cNvPr id="65546" name="Rectangle 10"/>
          <p:cNvSpPr>
            <a:spLocks noChangeArrowheads="1"/>
          </p:cNvSpPr>
          <p:nvPr/>
        </p:nvSpPr>
        <p:spPr bwMode="auto">
          <a:xfrm>
            <a:off x="2640014" y="6021389"/>
            <a:ext cx="7200899" cy="503237"/>
          </a:xfrm>
          <a:prstGeom prst="rect">
            <a:avLst/>
          </a:prstGeom>
          <a:noFill/>
          <a:ln w="9525">
            <a:noFill/>
            <a:miter lim="800000"/>
            <a:headEnd/>
            <a:tailEnd/>
          </a:ln>
          <a:effectLst/>
        </p:spPr>
        <p:txBody>
          <a:bodyPr wrap="none" anchor="ctr"/>
          <a:lstStyle/>
          <a:p>
            <a:pPr>
              <a:defRPr/>
            </a:pPr>
            <a:r>
              <a:rPr lang="ru-RU" sz="2400" b="1" dirty="0">
                <a:latin typeface="Times New Roman" pitchFamily="18" charset="0"/>
                <a:cs typeface="Times New Roman" pitchFamily="18" charset="0"/>
              </a:rPr>
              <a:t>Вторичное бесплодие, </a:t>
            </a:r>
            <a:r>
              <a:rPr lang="ru-RU" sz="2400" b="1" dirty="0" err="1">
                <a:latin typeface="Times New Roman" pitchFamily="18" charset="0"/>
                <a:cs typeface="Times New Roman" pitchFamily="18" charset="0"/>
              </a:rPr>
              <a:t>невынашивание</a:t>
            </a:r>
            <a:r>
              <a:rPr lang="ru-RU" sz="2400" b="1" dirty="0">
                <a:latin typeface="Times New Roman" pitchFamily="18" charset="0"/>
                <a:cs typeface="Times New Roman" pitchFamily="18" charset="0"/>
              </a:rPr>
              <a:t> беременности</a:t>
            </a:r>
            <a:endParaRPr lang="ru-RU" sz="2400" dirty="0">
              <a:latin typeface="Times New Roman" pitchFamily="18" charset="0"/>
              <a:cs typeface="Times New Roman" pitchFamily="18" charset="0"/>
            </a:endParaRPr>
          </a:p>
        </p:txBody>
      </p:sp>
      <p:sp>
        <p:nvSpPr>
          <p:cNvPr id="39947" name="Line 11"/>
          <p:cNvSpPr>
            <a:spLocks noChangeShapeType="1"/>
          </p:cNvSpPr>
          <p:nvPr/>
        </p:nvSpPr>
        <p:spPr bwMode="auto">
          <a:xfrm flipH="1" flipV="1">
            <a:off x="5087939" y="2205039"/>
            <a:ext cx="720725" cy="7191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48" name="Line 12"/>
          <p:cNvSpPr>
            <a:spLocks noChangeShapeType="1"/>
          </p:cNvSpPr>
          <p:nvPr/>
        </p:nvSpPr>
        <p:spPr bwMode="auto">
          <a:xfrm flipV="1">
            <a:off x="6527801" y="2205039"/>
            <a:ext cx="720725" cy="7191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49" name="Line 13"/>
          <p:cNvSpPr>
            <a:spLocks noChangeShapeType="1"/>
          </p:cNvSpPr>
          <p:nvPr/>
        </p:nvSpPr>
        <p:spPr bwMode="auto">
          <a:xfrm>
            <a:off x="6743700" y="3213100"/>
            <a:ext cx="165735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50" name="Line 14"/>
          <p:cNvSpPr>
            <a:spLocks noChangeShapeType="1"/>
          </p:cNvSpPr>
          <p:nvPr/>
        </p:nvSpPr>
        <p:spPr bwMode="auto">
          <a:xfrm flipH="1">
            <a:off x="4656138" y="3284538"/>
            <a:ext cx="1008062"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51" name="Line 15"/>
          <p:cNvSpPr>
            <a:spLocks noChangeShapeType="1"/>
          </p:cNvSpPr>
          <p:nvPr/>
        </p:nvSpPr>
        <p:spPr bwMode="auto">
          <a:xfrm flipH="1">
            <a:off x="5303838" y="3500439"/>
            <a:ext cx="647700" cy="504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52" name="Line 16"/>
          <p:cNvSpPr>
            <a:spLocks noChangeShapeType="1"/>
          </p:cNvSpPr>
          <p:nvPr/>
        </p:nvSpPr>
        <p:spPr bwMode="auto">
          <a:xfrm>
            <a:off x="6527801" y="3500439"/>
            <a:ext cx="720725" cy="720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53" name="Line 17"/>
          <p:cNvSpPr>
            <a:spLocks noChangeShapeType="1"/>
          </p:cNvSpPr>
          <p:nvPr/>
        </p:nvSpPr>
        <p:spPr bwMode="auto">
          <a:xfrm flipH="1">
            <a:off x="5880101" y="3573464"/>
            <a:ext cx="358775" cy="15843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54" name="Line 18"/>
          <p:cNvSpPr>
            <a:spLocks noChangeShapeType="1"/>
          </p:cNvSpPr>
          <p:nvPr/>
        </p:nvSpPr>
        <p:spPr bwMode="auto">
          <a:xfrm>
            <a:off x="5880100" y="5589589"/>
            <a:ext cx="287338" cy="5032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5555" name="Rectangle 19"/>
          <p:cNvSpPr>
            <a:spLocks noChangeArrowheads="1"/>
          </p:cNvSpPr>
          <p:nvPr/>
        </p:nvSpPr>
        <p:spPr bwMode="auto">
          <a:xfrm>
            <a:off x="1179870" y="115888"/>
            <a:ext cx="9881419" cy="576262"/>
          </a:xfrm>
          <a:prstGeom prst="rect">
            <a:avLst/>
          </a:prstGeom>
          <a:noFill/>
          <a:ln w="9525">
            <a:noFill/>
            <a:miter lim="800000"/>
            <a:headEnd/>
            <a:tailEnd/>
          </a:ln>
          <a:effectLst/>
        </p:spPr>
        <p:txBody>
          <a:bodyPr wrap="none" anchor="ctr"/>
          <a:lstStyle/>
          <a:p>
            <a:pPr algn="ctr">
              <a:lnSpc>
                <a:spcPct val="150000"/>
              </a:lnSpc>
              <a:defRPr/>
            </a:pPr>
            <a:r>
              <a:rPr lang="ru-RU" sz="2000" b="1" dirty="0">
                <a:latin typeface="Times New Roman" pitchFamily="18" charset="0"/>
                <a:cs typeface="Times New Roman" pitchFamily="18" charset="0"/>
              </a:rPr>
              <a:t>КЛИНИЧЕСКИЙ </a:t>
            </a:r>
            <a:r>
              <a:rPr lang="ru-RU" sz="2000" b="1" dirty="0" smtClean="0">
                <a:latin typeface="Times New Roman" pitchFamily="18" charset="0"/>
                <a:cs typeface="Times New Roman" pitchFamily="18" charset="0"/>
              </a:rPr>
              <a:t>ПОЛИМОРФИЗМ  </a:t>
            </a:r>
            <a:r>
              <a:rPr lang="ru-RU" sz="2000" b="1" dirty="0">
                <a:latin typeface="Times New Roman" pitchFamily="18" charset="0"/>
                <a:cs typeface="Times New Roman" pitchFamily="18" charset="0"/>
              </a:rPr>
              <a:t>ГЕРПЕТИЧЕСКОЙ ИНФЕКЦИИ</a:t>
            </a:r>
          </a:p>
        </p:txBody>
      </p:sp>
      <p:sp>
        <p:nvSpPr>
          <p:cNvPr id="39956" name="Rectangle 20"/>
          <p:cNvSpPr>
            <a:spLocks noChangeArrowheads="1"/>
          </p:cNvSpPr>
          <p:nvPr/>
        </p:nvSpPr>
        <p:spPr bwMode="auto">
          <a:xfrm>
            <a:off x="1992314" y="6524626"/>
            <a:ext cx="4175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pPr>
              <a:lnSpc>
                <a:spcPct val="90000"/>
              </a:lnSpc>
            </a:pPr>
            <a:endParaRPr lang="ru-RU" sz="1400" b="1">
              <a:solidFill>
                <a:srgbClr val="FFFF31"/>
              </a:solidFill>
              <a:latin typeface="Arial" charset="0"/>
            </a:endParaRPr>
          </a:p>
        </p:txBody>
      </p:sp>
      <p:sp>
        <p:nvSpPr>
          <p:cNvPr id="39957" name="Rectangle 21"/>
          <p:cNvSpPr>
            <a:spLocks noChangeArrowheads="1"/>
          </p:cNvSpPr>
          <p:nvPr/>
        </p:nvSpPr>
        <p:spPr bwMode="auto">
          <a:xfrm>
            <a:off x="1752601" y="6570664"/>
            <a:ext cx="43211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lstStyle/>
          <a:p>
            <a:endParaRPr lang="ru-RU"/>
          </a:p>
        </p:txBody>
      </p:sp>
    </p:spTree>
    <p:extLst>
      <p:ext uri="{BB962C8B-B14F-4D97-AF65-F5344CB8AC3E}">
        <p14:creationId xmlns:p14="http://schemas.microsoft.com/office/powerpoint/2010/main" val="396023566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188913"/>
            <a:ext cx="9174480" cy="851217"/>
          </a:xfrm>
        </p:spPr>
        <p:txBody>
          <a:bodyPr>
            <a:normAutofit/>
          </a:bodyPr>
          <a:lstStyle/>
          <a:p>
            <a:pPr algn="ctr" eaLnBrk="1" hangingPunct="1">
              <a:defRPr/>
            </a:pPr>
            <a:r>
              <a:rPr lang="ru-RU" sz="2800" b="1" dirty="0">
                <a:latin typeface="Times New Roman" pitchFamily="18" charset="0"/>
                <a:cs typeface="Times New Roman" pitchFamily="18" charset="0"/>
              </a:rPr>
              <a:t>Классическое проявление генитального герпеса</a:t>
            </a:r>
            <a:endParaRPr lang="en-US" sz="2800" b="1" dirty="0">
              <a:latin typeface="Times New Roman" pitchFamily="18" charset="0"/>
              <a:cs typeface="Times New Roman" pitchFamily="18" charset="0"/>
            </a:endParaRP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l="28424" t="7990" r="29643" b="1828"/>
          <a:stretch>
            <a:fillRect/>
          </a:stretch>
        </p:blipFill>
        <p:spPr bwMode="auto">
          <a:xfrm>
            <a:off x="4447224" y="1124269"/>
            <a:ext cx="3673475"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657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775520" y="152400"/>
            <a:ext cx="8640960" cy="612304"/>
          </a:xfrm>
        </p:spPr>
        <p:txBody>
          <a:bodyPr>
            <a:normAutofit/>
          </a:bodyPr>
          <a:lstStyle/>
          <a:p>
            <a:pPr algn="ctr" eaLnBrk="1" hangingPunct="1">
              <a:defRPr/>
            </a:pPr>
            <a:r>
              <a:rPr lang="ru-RU" sz="2800" b="1" dirty="0">
                <a:latin typeface="Times New Roman" pitchFamily="18" charset="0"/>
                <a:cs typeface="Times New Roman" pitchFamily="18" charset="0"/>
              </a:rPr>
              <a:t>Типичные проявления генитального герпеса</a:t>
            </a:r>
            <a:endParaRPr lang="en-US" sz="2800" b="1" dirty="0">
              <a:latin typeface="Times New Roman" pitchFamily="18" charset="0"/>
              <a:cs typeface="Times New Roman" pitchFamily="18" charset="0"/>
            </a:endParaRPr>
          </a:p>
        </p:txBody>
      </p:sp>
      <p:pic>
        <p:nvPicPr>
          <p:cNvPr id="47107" name="Picture 3" descr="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71725" y="1092736"/>
            <a:ext cx="7448550" cy="492283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08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0" y="188915"/>
            <a:ext cx="9483090" cy="1022666"/>
          </a:xfrm>
        </p:spPr>
        <p:txBody>
          <a:bodyPr>
            <a:normAutofit fontScale="90000"/>
          </a:bodyPr>
          <a:lstStyle/>
          <a:p>
            <a:pPr algn="ctr" eaLnBrk="1" hangingPunct="1">
              <a:defRPr/>
            </a:pPr>
            <a:r>
              <a:rPr lang="ru-RU" sz="2400" b="1" dirty="0">
                <a:latin typeface="Times New Roman" pitchFamily="18" charset="0"/>
                <a:cs typeface="Times New Roman" pitchFamily="18" charset="0"/>
              </a:rPr>
              <a:t>Бессимптомный герпес</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атипичные</a:t>
            </a:r>
            <a:r>
              <a:rPr lang="ru-RU" sz="2400" b="1" dirty="0">
                <a:latin typeface="Times New Roman" pitchFamily="18" charset="0"/>
                <a:cs typeface="Times New Roman" pitchFamily="18" charset="0"/>
              </a:rPr>
              <a:t> клинические появления)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в  области слизистой шейки матки</a:t>
            </a:r>
            <a:endParaRPr lang="en-US" sz="2400" b="1" dirty="0">
              <a:latin typeface="Times New Roman" pitchFamily="18" charset="0"/>
              <a:cs typeface="Times New Roman" pitchFamily="18" charset="0"/>
            </a:endParaRPr>
          </a:p>
        </p:txBody>
      </p:sp>
      <p:pic>
        <p:nvPicPr>
          <p:cNvPr id="48131" name="Picture 3" descr="Atlas19"/>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00749" y="1492630"/>
            <a:ext cx="7658938" cy="4568773"/>
          </a:xfrm>
          <a:noFill/>
          <a:extLst>
            <a:ext uri="{909E8E84-426E-40DD-AFC4-6F175D3DCCD1}">
              <a14:hiddenFill xmlns:a14="http://schemas.microsoft.com/office/drawing/2010/main">
                <a:solidFill>
                  <a:srgbClr val="FFFFFF"/>
                </a:solidFill>
              </a14:hiddenFill>
            </a:ext>
          </a:extLst>
        </p:spPr>
      </p:pic>
      <p:sp>
        <p:nvSpPr>
          <p:cNvPr id="48132" name="Text Box 4"/>
          <p:cNvSpPr txBox="1">
            <a:spLocks noChangeArrowheads="1"/>
          </p:cNvSpPr>
          <p:nvPr/>
        </p:nvSpPr>
        <p:spPr bwMode="auto">
          <a:xfrm>
            <a:off x="4191000" y="609282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eaLnBrk="1" hangingPunct="1">
              <a:spcBef>
                <a:spcPct val="50000"/>
              </a:spcBef>
            </a:pPr>
            <a:r>
              <a:rPr lang="ru-RU" sz="2000" b="1" dirty="0">
                <a:latin typeface="Times New Roman" pitchFamily="18" charset="0"/>
                <a:cs typeface="Times New Roman" pitchFamily="18" charset="0"/>
              </a:rPr>
              <a:t>Результат </a:t>
            </a:r>
            <a:r>
              <a:rPr lang="ru-RU" sz="2000" b="1" dirty="0" err="1">
                <a:latin typeface="Times New Roman" pitchFamily="18" charset="0"/>
                <a:cs typeface="Times New Roman" pitchFamily="18" charset="0"/>
              </a:rPr>
              <a:t>кольпоскопии</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527372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10344150" y="6381750"/>
            <a:ext cx="9144000" cy="476250"/>
          </a:xfrm>
          <a:prstGeom prst="rect">
            <a:avLst/>
          </a:prstGeom>
          <a:solidFill>
            <a:srgbClr val="3366FF">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9156" name="Rectangle 4"/>
          <p:cNvSpPr>
            <a:spLocks noChangeArrowheads="1"/>
          </p:cNvSpPr>
          <p:nvPr/>
        </p:nvSpPr>
        <p:spPr bwMode="auto">
          <a:xfrm>
            <a:off x="1524000" y="1"/>
            <a:ext cx="9144000" cy="765175"/>
          </a:xfrm>
          <a:prstGeom prst="rect">
            <a:avLst/>
          </a:prstGeom>
          <a:solidFill>
            <a:srgbClr val="FF0000">
              <a:alpha val="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atin typeface="Arial" charset="0"/>
            </a:endParaRPr>
          </a:p>
        </p:txBody>
      </p:sp>
      <p:sp>
        <p:nvSpPr>
          <p:cNvPr id="49157" name="Text Box 5"/>
          <p:cNvSpPr txBox="1">
            <a:spLocks noChangeArrowheads="1"/>
          </p:cNvSpPr>
          <p:nvPr/>
        </p:nvSpPr>
        <p:spPr bwMode="auto">
          <a:xfrm>
            <a:off x="2286000" y="116633"/>
            <a:ext cx="79144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algn="ctr" eaLnBrk="1" hangingPunct="1"/>
            <a:r>
              <a:rPr lang="ru-RU" sz="3200" b="1" dirty="0">
                <a:latin typeface="Times New Roman" pitchFamily="18" charset="0"/>
                <a:cs typeface="Times New Roman" pitchFamily="18" charset="0"/>
              </a:rPr>
              <a:t>Атипичный генитальный герпес</a:t>
            </a:r>
          </a:p>
        </p:txBody>
      </p:sp>
      <p:sp>
        <p:nvSpPr>
          <p:cNvPr id="49158" name="Text Box 6"/>
          <p:cNvSpPr txBox="1">
            <a:spLocks noChangeArrowheads="1"/>
          </p:cNvSpPr>
          <p:nvPr/>
        </p:nvSpPr>
        <p:spPr bwMode="auto">
          <a:xfrm>
            <a:off x="4727575" y="6491288"/>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algn="l" eaLnBrk="1" hangingPunct="1"/>
            <a:r>
              <a:rPr lang="ru-RU" sz="1800">
                <a:solidFill>
                  <a:srgbClr val="FFFF00"/>
                </a:solidFill>
                <a:latin typeface="Arial" charset="0"/>
              </a:rPr>
              <a:t> </a:t>
            </a:r>
          </a:p>
        </p:txBody>
      </p:sp>
      <p:sp>
        <p:nvSpPr>
          <p:cNvPr id="49159" name="Rectangle 7"/>
          <p:cNvSpPr>
            <a:spLocks noChangeArrowheads="1"/>
          </p:cNvSpPr>
          <p:nvPr/>
        </p:nvSpPr>
        <p:spPr bwMode="auto">
          <a:xfrm>
            <a:off x="548640" y="765176"/>
            <a:ext cx="11125199" cy="3785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lnSpc>
                <a:spcPct val="150000"/>
              </a:lnSpc>
            </a:pPr>
            <a:r>
              <a:rPr lang="ru-RU" sz="3200" b="1" dirty="0">
                <a:latin typeface="Times New Roman" pitchFamily="18" charset="0"/>
                <a:cs typeface="Times New Roman" pitchFamily="18" charset="0"/>
              </a:rPr>
              <a:t>Атипичный герпес встречается, примерно, в 20% всех случаев генитального герпеса и характеризуется тем, что специфические проявления герпетической инфекции скрыты симптоматикой сопутствующих местных инфекционных </a:t>
            </a:r>
            <a:r>
              <a:rPr lang="ru-RU" sz="3200" b="1" dirty="0" smtClean="0">
                <a:latin typeface="Times New Roman" pitchFamily="18" charset="0"/>
                <a:cs typeface="Times New Roman" pitchFamily="18" charset="0"/>
              </a:rPr>
              <a:t>заболеваний  </a:t>
            </a:r>
            <a:r>
              <a:rPr lang="ru-RU" sz="3200" b="1" dirty="0">
                <a:latin typeface="Times New Roman" pitchFamily="18" charset="0"/>
                <a:cs typeface="Times New Roman" pitchFamily="18" charset="0"/>
              </a:rPr>
              <a:t>(чаще всего кандидоза).</a:t>
            </a:r>
          </a:p>
        </p:txBody>
      </p:sp>
    </p:spTree>
    <p:extLst>
      <p:ext uri="{BB962C8B-B14F-4D97-AF65-F5344CB8AC3E}">
        <p14:creationId xmlns:p14="http://schemas.microsoft.com/office/powerpoint/2010/main" val="3012148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5386" y="540372"/>
            <a:ext cx="8780463" cy="5698196"/>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354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711450" y="327026"/>
            <a:ext cx="7056438" cy="62833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2384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648075" y="228600"/>
            <a:ext cx="5327650" cy="62484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6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Герпес симплекс_2A"/>
          <p:cNvPicPr>
            <a:picLocks noGrp="1" noChangeAspect="1" noChangeArrowheads="1"/>
          </p:cNvPicPr>
          <p:nvPr>
            <p:ph/>
          </p:nvPr>
        </p:nvPicPr>
        <p:blipFill>
          <a:blip r:embed="rId2">
            <a:extLst>
              <a:ext uri="{28A0092B-C50C-407E-A947-70E740481C1C}">
                <a14:useLocalDpi xmlns:a14="http://schemas.microsoft.com/office/drawing/2010/main" val="0"/>
              </a:ext>
            </a:extLst>
          </a:blip>
          <a:srcRect l="1015" t="39577" r="5457"/>
          <a:stretch>
            <a:fillRect/>
          </a:stretch>
        </p:blipFill>
        <p:spPr>
          <a:xfrm>
            <a:off x="1919289" y="908051"/>
            <a:ext cx="8207375" cy="54006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139950" y="485775"/>
            <a:ext cx="7854950" cy="5607050"/>
          </a:xfrm>
          <a:noFill/>
          <a:extLst>
            <a:ext uri="{909E8E84-426E-40DD-AFC4-6F175D3DCCD1}">
              <a14:hiddenFill xmlns:a14="http://schemas.microsoft.com/office/drawing/2010/main">
                <a:solidFill>
                  <a:srgbClr val="FFFFFF"/>
                </a:solidFill>
              </a14:hiddenFill>
            </a:ext>
          </a:extLst>
        </p:spPr>
      </p:pic>
      <p:sp>
        <p:nvSpPr>
          <p:cNvPr id="58371" name="Скругленный прямоугольник 2"/>
          <p:cNvSpPr>
            <a:spLocks noChangeArrowheads="1"/>
          </p:cNvSpPr>
          <p:nvPr/>
        </p:nvSpPr>
        <p:spPr bwMode="auto">
          <a:xfrm rot="-808724">
            <a:off x="3028951" y="1136650"/>
            <a:ext cx="1941513" cy="717550"/>
          </a:xfrm>
          <a:prstGeom prst="roundRect">
            <a:avLst>
              <a:gd name="adj" fmla="val 16667"/>
            </a:avLst>
          </a:prstGeom>
          <a:solidFill>
            <a:srgbClr val="FFCCCC"/>
          </a:solidFill>
          <a:ln w="9525" algn="ctr">
            <a:solidFill>
              <a:schemeClr val="tx1"/>
            </a:solidFill>
            <a:round/>
            <a:headEnd/>
            <a:tailEnd/>
          </a:ln>
        </p:spPr>
        <p:txBody>
          <a:bodyPr/>
          <a:lstStyle/>
          <a:p>
            <a:endParaRPr lang="ru-RU"/>
          </a:p>
        </p:txBody>
      </p:sp>
    </p:spTree>
    <p:extLst>
      <p:ext uri="{BB962C8B-B14F-4D97-AF65-F5344CB8AC3E}">
        <p14:creationId xmlns:p14="http://schemas.microsoft.com/office/powerpoint/2010/main" val="2170375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1" y="205740"/>
            <a:ext cx="8451638" cy="6338728"/>
          </a:xfrm>
        </p:spPr>
      </p:pic>
    </p:spTree>
    <p:extLst>
      <p:ext uri="{BB962C8B-B14F-4D97-AF65-F5344CB8AC3E}">
        <p14:creationId xmlns:p14="http://schemas.microsoft.com/office/powerpoint/2010/main" val="5676987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800350" y="334963"/>
            <a:ext cx="7124700" cy="5175250"/>
          </a:xfrm>
          <a:noFill/>
          <a:extLst>
            <a:ext uri="{909E8E84-426E-40DD-AFC4-6F175D3DCCD1}">
              <a14:hiddenFill xmlns:a14="http://schemas.microsoft.com/office/drawing/2010/main">
                <a:solidFill>
                  <a:srgbClr val="FFFFFF"/>
                </a:solidFill>
              </a14:hiddenFill>
            </a:ext>
          </a:extLst>
        </p:spPr>
      </p:pic>
      <p:sp>
        <p:nvSpPr>
          <p:cNvPr id="3" name="Овал 2"/>
          <p:cNvSpPr/>
          <p:nvPr/>
        </p:nvSpPr>
        <p:spPr>
          <a:xfrm rot="280502">
            <a:off x="5375275" y="1052513"/>
            <a:ext cx="2089150" cy="647700"/>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p>
        </p:txBody>
      </p:sp>
    </p:spTree>
    <p:extLst>
      <p:ext uri="{BB962C8B-B14F-4D97-AF65-F5344CB8AC3E}">
        <p14:creationId xmlns:p14="http://schemas.microsoft.com/office/powerpoint/2010/main" val="2316404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79750" y="485775"/>
            <a:ext cx="6635750" cy="47180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444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img0100"/>
          <p:cNvPicPr>
            <a:picLocks noChangeAspect="1" noChangeArrowheads="1"/>
          </p:cNvPicPr>
          <p:nvPr/>
        </p:nvPicPr>
        <p:blipFill>
          <a:blip r:embed="rId2">
            <a:extLst>
              <a:ext uri="{28A0092B-C50C-407E-A947-70E740481C1C}">
                <a14:useLocalDpi xmlns:a14="http://schemas.microsoft.com/office/drawing/2010/main" val="0"/>
              </a:ext>
            </a:extLst>
          </a:blip>
          <a:srcRect r="17831" b="2266"/>
          <a:stretch>
            <a:fillRect/>
          </a:stretch>
        </p:blipFill>
        <p:spPr bwMode="auto">
          <a:xfrm>
            <a:off x="1390651" y="188913"/>
            <a:ext cx="9692216"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6"/>
          <p:cNvSpPr txBox="1">
            <a:spLocks noChangeArrowheads="1"/>
          </p:cNvSpPr>
          <p:nvPr/>
        </p:nvSpPr>
        <p:spPr bwMode="auto">
          <a:xfrm>
            <a:off x="239184" y="5805488"/>
            <a:ext cx="11648016"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eaLnBrk="0" fontAlgn="base" hangingPunct="0">
              <a:spcBef>
                <a:spcPct val="0"/>
              </a:spcBef>
              <a:spcAft>
                <a:spcPct val="0"/>
              </a:spcAft>
              <a:defRPr b="1">
                <a:solidFill>
                  <a:srgbClr val="FF0000"/>
                </a:solidFill>
                <a:latin typeface="Times New Roman" pitchFamily="18" charset="0"/>
              </a:defRPr>
            </a:lvl6pPr>
            <a:lvl7pPr marL="2971800" indent="-228600" eaLnBrk="0" fontAlgn="base" hangingPunct="0">
              <a:spcBef>
                <a:spcPct val="0"/>
              </a:spcBef>
              <a:spcAft>
                <a:spcPct val="0"/>
              </a:spcAft>
              <a:defRPr b="1">
                <a:solidFill>
                  <a:srgbClr val="FF0000"/>
                </a:solidFill>
                <a:latin typeface="Times New Roman" pitchFamily="18" charset="0"/>
              </a:defRPr>
            </a:lvl7pPr>
            <a:lvl8pPr marL="3429000" indent="-228600" eaLnBrk="0" fontAlgn="base" hangingPunct="0">
              <a:spcBef>
                <a:spcPct val="0"/>
              </a:spcBef>
              <a:spcAft>
                <a:spcPct val="0"/>
              </a:spcAft>
              <a:defRPr b="1">
                <a:solidFill>
                  <a:srgbClr val="FF0000"/>
                </a:solidFill>
                <a:latin typeface="Times New Roman" pitchFamily="18" charset="0"/>
              </a:defRPr>
            </a:lvl8pPr>
            <a:lvl9pPr marL="3886200" indent="-228600" eaLnBrk="0" fontAlgn="base" hangingPunct="0">
              <a:spcBef>
                <a:spcPct val="0"/>
              </a:spcBef>
              <a:spcAft>
                <a:spcPct val="0"/>
              </a:spcAft>
              <a:defRPr b="1">
                <a:solidFill>
                  <a:srgbClr val="FF0000"/>
                </a:solidFill>
                <a:latin typeface="Times New Roman" pitchFamily="18" charset="0"/>
              </a:defRPr>
            </a:lvl9pPr>
          </a:lstStyle>
          <a:p>
            <a:pPr algn="ctr" eaLnBrk="1" hangingPunct="1">
              <a:lnSpc>
                <a:spcPct val="50000"/>
              </a:lnSpc>
              <a:spcBef>
                <a:spcPct val="50000"/>
              </a:spcBef>
            </a:pPr>
            <a:r>
              <a:rPr lang="ru-RU" altLang="ru-RU" sz="2400">
                <a:solidFill>
                  <a:schemeClr val="tx1"/>
                </a:solidFill>
                <a:cs typeface="Times New Roman" pitchFamily="18" charset="0"/>
              </a:rPr>
              <a:t>Щелевидное импетиго</a:t>
            </a:r>
          </a:p>
          <a:p>
            <a:pPr algn="ctr" eaLnBrk="1" hangingPunct="1">
              <a:lnSpc>
                <a:spcPct val="50000"/>
              </a:lnSpc>
              <a:spcBef>
                <a:spcPct val="50000"/>
              </a:spcBef>
            </a:pPr>
            <a:r>
              <a:rPr lang="ru-RU" altLang="ru-RU" sz="2400">
                <a:solidFill>
                  <a:schemeClr val="tx1"/>
                </a:solidFill>
                <a:cs typeface="Times New Roman" pitchFamily="18" charset="0"/>
              </a:rPr>
              <a:t>(ангулярный стоматит, за</a:t>
            </a:r>
            <a:r>
              <a:rPr lang="en-US" altLang="ru-RU" sz="2400">
                <a:solidFill>
                  <a:schemeClr val="tx1"/>
                </a:solidFill>
                <a:cs typeface="Times New Roman" pitchFamily="18" charset="0"/>
              </a:rPr>
              <a:t>é</a:t>
            </a:r>
            <a:r>
              <a:rPr lang="ru-RU" altLang="ru-RU" sz="2400">
                <a:solidFill>
                  <a:schemeClr val="tx1"/>
                </a:solidFill>
                <a:cs typeface="Times New Roman" pitchFamily="18" charset="0"/>
              </a:rPr>
              <a:t>да)</a:t>
            </a:r>
          </a:p>
        </p:txBody>
      </p:sp>
    </p:spTree>
    <p:extLst>
      <p:ext uri="{BB962C8B-B14F-4D97-AF65-F5344CB8AC3E}">
        <p14:creationId xmlns:p14="http://schemas.microsoft.com/office/powerpoint/2010/main" val="2860488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8" descr="sh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a:xfrm>
            <a:off x="1524000" y="0"/>
            <a:ext cx="9144000" cy="692150"/>
          </a:xfrm>
          <a:solidFill>
            <a:schemeClr val="bg1"/>
          </a:solidFill>
        </p:spPr>
        <p:txBody>
          <a:bodyPr/>
          <a:lstStyle/>
          <a:p>
            <a:pPr eaLnBrk="1" hangingPunct="1">
              <a:defRPr/>
            </a:pPr>
            <a:r>
              <a:rPr lang="ru-RU" sz="2400" b="1" dirty="0">
                <a:latin typeface="Times New Roman" pitchFamily="18" charset="0"/>
                <a:cs typeface="Times New Roman" pitchFamily="18" charset="0"/>
              </a:rPr>
              <a:t>Вирус простого герпеса 2 типа</a:t>
            </a:r>
          </a:p>
        </p:txBody>
      </p:sp>
      <p:sp>
        <p:nvSpPr>
          <p:cNvPr id="61444" name="Прямоугольник 1"/>
          <p:cNvSpPr>
            <a:spLocks noChangeArrowheads="1"/>
          </p:cNvSpPr>
          <p:nvPr/>
        </p:nvSpPr>
        <p:spPr bwMode="auto">
          <a:xfrm>
            <a:off x="280219" y="765176"/>
            <a:ext cx="6320608" cy="5201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buClr>
                <a:schemeClr val="tx1"/>
              </a:buClr>
            </a:pPr>
            <a:r>
              <a:rPr lang="ru-RU" b="1" dirty="0">
                <a:latin typeface="Times New Roman" pitchFamily="18" charset="0"/>
                <a:cs typeface="Times New Roman" pitchFamily="18" charset="0"/>
              </a:rPr>
              <a:t> </a:t>
            </a:r>
            <a:r>
              <a:rPr lang="ru-RU" sz="2400" b="1" dirty="0">
                <a:latin typeface="Times New Roman" pitchFamily="18" charset="0"/>
                <a:cs typeface="Times New Roman" pitchFamily="18" charset="0"/>
              </a:rPr>
              <a:t>По своим проявлениям</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генитальный герпес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практически ничем не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отличается от герпеса,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поражающего кожу лица.</a:t>
            </a:r>
            <a:br>
              <a:rPr lang="ru-RU" sz="2400" b="1" dirty="0">
                <a:latin typeface="Times New Roman" pitchFamily="18" charset="0"/>
                <a:cs typeface="Times New Roman" pitchFamily="18" charset="0"/>
              </a:rPr>
            </a:br>
            <a:endParaRPr lang="ru-RU" sz="2400" b="1" dirty="0">
              <a:latin typeface="Times New Roman" pitchFamily="18" charset="0"/>
              <a:cs typeface="Times New Roman" pitchFamily="18" charset="0"/>
            </a:endParaRPr>
          </a:p>
          <a:p>
            <a:pPr>
              <a:buClr>
                <a:schemeClr val="tx1"/>
              </a:buClr>
            </a:pPr>
            <a:r>
              <a:rPr lang="ru-RU" sz="2400" b="1" dirty="0" smtClean="0">
                <a:latin typeface="Times New Roman" pitchFamily="18" charset="0"/>
                <a:cs typeface="Times New Roman" pitchFamily="18" charset="0"/>
              </a:rPr>
              <a:t>     </a:t>
            </a:r>
            <a:r>
              <a:rPr lang="ru-RU" sz="2400" b="1" dirty="0">
                <a:latin typeface="Times New Roman" pitchFamily="18" charset="0"/>
                <a:cs typeface="Times New Roman" pitchFamily="18" charset="0"/>
              </a:rPr>
              <a:t>Различие состоит лишь в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локализации (слизистые и кожные покровы половых органов) и видом </a:t>
            </a:r>
            <a:r>
              <a:rPr lang="ru-RU" sz="2400" b="1" dirty="0" smtClean="0">
                <a:latin typeface="Times New Roman" pitchFamily="18" charset="0"/>
                <a:cs typeface="Times New Roman" pitchFamily="18" charset="0"/>
              </a:rPr>
              <a:t>возбудителя</a:t>
            </a:r>
          </a:p>
          <a:p>
            <a:pPr>
              <a:buClr>
                <a:schemeClr val="tx1"/>
              </a:buClr>
            </a:pPr>
            <a:r>
              <a:rPr lang="ru-RU" sz="2400" b="1" dirty="0" smtClean="0">
                <a:latin typeface="Times New Roman" pitchFamily="18" charset="0"/>
                <a:cs typeface="Times New Roman" pitchFamily="18" charset="0"/>
              </a:rPr>
              <a:t>(чаще </a:t>
            </a:r>
            <a:r>
              <a:rPr lang="ru-RU" sz="2400" b="1" dirty="0">
                <a:latin typeface="Times New Roman" pitchFamily="18" charset="0"/>
                <a:cs typeface="Times New Roman" pitchFamily="18" charset="0"/>
              </a:rPr>
              <a:t>всего это вирус герпеса 2-го типа).</a:t>
            </a:r>
            <a:br>
              <a:rPr lang="ru-RU" sz="2400" b="1" dirty="0">
                <a:latin typeface="Times New Roman" pitchFamily="18" charset="0"/>
                <a:cs typeface="Times New Roman" pitchFamily="18" charset="0"/>
              </a:rPr>
            </a:b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r>
              <a:rPr lang="ru-RU" sz="2400" b="1" dirty="0">
                <a:latin typeface="Times New Roman" pitchFamily="18" charset="0"/>
                <a:cs typeface="Times New Roman" pitchFamily="18" charset="0"/>
              </a:rPr>
              <a:t>      Особую опасность генитальный герпес представляет у беременных, т.к. может быть передача его </a:t>
            </a:r>
            <a:r>
              <a:rPr lang="ru-RU" sz="2400" b="1" dirty="0" smtClean="0">
                <a:latin typeface="Times New Roman" pitchFamily="18" charset="0"/>
                <a:cs typeface="Times New Roman" pitchFamily="18" charset="0"/>
              </a:rPr>
              <a:t>плоду.</a:t>
            </a:r>
            <a:r>
              <a:rPr lang="ru-RU" sz="2400" b="1" dirty="0" smtClean="0">
                <a:solidFill>
                  <a:srgbClr val="FFFF00"/>
                </a:solidFill>
                <a:latin typeface="Times New Roman" pitchFamily="18" charset="0"/>
                <a:cs typeface="Times New Roman" pitchFamily="18" charset="0"/>
              </a:rPr>
              <a:t>.</a:t>
            </a:r>
            <a:endParaRPr lang="ru-RU" sz="2400" b="1" dirty="0">
              <a:solidFill>
                <a:srgbClr val="FFFF00"/>
              </a:solidFill>
              <a:latin typeface="Times New Roman" pitchFamily="18" charset="0"/>
              <a:cs typeface="Times New Roman" pitchFamily="18" charset="0"/>
            </a:endParaRP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302" y="549275"/>
            <a:ext cx="5271627" cy="335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237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77052" cy="814746"/>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Вирусные заболевания</a:t>
            </a:r>
            <a:endParaRPr lang="ru-RU" sz="24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20" t="9313" r="4171" b="13406"/>
          <a:stretch/>
        </p:blipFill>
        <p:spPr>
          <a:xfrm>
            <a:off x="312419" y="1788271"/>
            <a:ext cx="5893393" cy="4195424"/>
          </a:xfrm>
        </p:spPr>
      </p:pic>
      <p:pic>
        <p:nvPicPr>
          <p:cNvPr id="5"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97" y="1788271"/>
            <a:ext cx="5623893" cy="4195424"/>
          </a:xfrm>
          <a:prstGeom prst="rect">
            <a:avLst/>
          </a:prstGeom>
        </p:spPr>
      </p:pic>
    </p:spTree>
    <p:extLst>
      <p:ext uri="{BB962C8B-B14F-4D97-AF65-F5344CB8AC3E}">
        <p14:creationId xmlns:p14="http://schemas.microsoft.com/office/powerpoint/2010/main" val="2494583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52514"/>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Вирусные заболевания</a:t>
            </a:r>
            <a:endParaRPr lang="ru-RU" sz="240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08860"/>
            <a:ext cx="10920174" cy="3640058"/>
          </a:xfrm>
        </p:spPr>
      </p:pic>
    </p:spTree>
    <p:extLst>
      <p:ext uri="{BB962C8B-B14F-4D97-AF65-F5344CB8AC3E}">
        <p14:creationId xmlns:p14="http://schemas.microsoft.com/office/powerpoint/2010/main" val="294938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52514"/>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Вирусные заболевания</a:t>
            </a:r>
            <a:endParaRPr lang="ru-RU" sz="240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4863" y="1531620"/>
            <a:ext cx="4411137" cy="474424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679" y="1531620"/>
            <a:ext cx="3606641" cy="4808855"/>
          </a:xfrm>
          <a:prstGeom prst="rect">
            <a:avLst/>
          </a:prstGeom>
        </p:spPr>
      </p:pic>
    </p:spTree>
    <p:extLst>
      <p:ext uri="{BB962C8B-B14F-4D97-AF65-F5344CB8AC3E}">
        <p14:creationId xmlns:p14="http://schemas.microsoft.com/office/powerpoint/2010/main" val="2487710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11507"/>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Вирусные заболевания</a:t>
            </a:r>
            <a:endParaRPr lang="ru-RU" sz="240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0968" y="1349708"/>
            <a:ext cx="7093974" cy="5255822"/>
          </a:xfrm>
        </p:spPr>
      </p:pic>
    </p:spTree>
    <p:extLst>
      <p:ext uri="{BB962C8B-B14F-4D97-AF65-F5344CB8AC3E}">
        <p14:creationId xmlns:p14="http://schemas.microsoft.com/office/powerpoint/2010/main" val="86377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r="19689"/>
          <a:stretch/>
        </p:blipFill>
        <p:spPr>
          <a:xfrm>
            <a:off x="2354581" y="137160"/>
            <a:ext cx="7075169" cy="6607333"/>
          </a:xfrm>
        </p:spPr>
      </p:pic>
    </p:spTree>
    <p:extLst>
      <p:ext uri="{BB962C8B-B14F-4D97-AF65-F5344CB8AC3E}">
        <p14:creationId xmlns:p14="http://schemas.microsoft.com/office/powerpoint/2010/main" val="307640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387043"/>
          </a:xfrm>
        </p:spPr>
        <p:txBody>
          <a:bodyPr>
            <a:normAutofit fontScale="90000"/>
          </a:bodyPr>
          <a:lstStyle/>
          <a:p>
            <a:pPr algn="ctr"/>
            <a:r>
              <a:rPr lang="ru-RU" sz="2400" b="1" dirty="0" smtClean="0">
                <a:latin typeface="Times New Roman" panose="02020603050405020304" pitchFamily="18" charset="0"/>
                <a:cs typeface="Times New Roman" panose="02020603050405020304" pitchFamily="18" charset="0"/>
              </a:rPr>
              <a:t>Вирусные заболевания</a:t>
            </a:r>
            <a:endParaRPr lang="ru-RU" sz="24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4127" y="1238690"/>
            <a:ext cx="6963331" cy="4624900"/>
          </a:xfrm>
        </p:spPr>
      </p:pic>
    </p:spTree>
    <p:extLst>
      <p:ext uri="{BB962C8B-B14F-4D97-AF65-F5344CB8AC3E}">
        <p14:creationId xmlns:p14="http://schemas.microsoft.com/office/powerpoint/2010/main" val="972171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281" y="228600"/>
            <a:ext cx="8659868" cy="6486444"/>
          </a:xfrm>
          <a:prstGeom prst="rect">
            <a:avLst/>
          </a:prstGeom>
        </p:spPr>
      </p:pic>
    </p:spTree>
    <p:extLst>
      <p:ext uri="{BB962C8B-B14F-4D97-AF65-F5344CB8AC3E}">
        <p14:creationId xmlns:p14="http://schemas.microsoft.com/office/powerpoint/2010/main" val="4268601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6120" y="888350"/>
            <a:ext cx="6332220" cy="4877133"/>
          </a:xfrm>
        </p:spPr>
      </p:pic>
    </p:spTree>
    <p:extLst>
      <p:ext uri="{BB962C8B-B14F-4D97-AF65-F5344CB8AC3E}">
        <p14:creationId xmlns:p14="http://schemas.microsoft.com/office/powerpoint/2010/main" val="29470430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15190" t="13561" r="12164" b="11592"/>
          <a:stretch/>
        </p:blipFill>
        <p:spPr>
          <a:xfrm>
            <a:off x="182880" y="1346143"/>
            <a:ext cx="5383530" cy="4160000"/>
          </a:xfrm>
        </p:spPr>
      </p:pic>
      <p:pic>
        <p:nvPicPr>
          <p:cNvPr id="3"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025" y="1349413"/>
            <a:ext cx="5796999" cy="4156729"/>
          </a:xfrm>
          <a:prstGeom prst="rect">
            <a:avLst/>
          </a:prstGeom>
        </p:spPr>
      </p:pic>
    </p:spTree>
    <p:extLst>
      <p:ext uri="{BB962C8B-B14F-4D97-AF65-F5344CB8AC3E}">
        <p14:creationId xmlns:p14="http://schemas.microsoft.com/office/powerpoint/2010/main" val="2298426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6896" y="308610"/>
            <a:ext cx="7559994" cy="5662613"/>
          </a:xfrm>
        </p:spPr>
      </p:pic>
    </p:spTree>
    <p:extLst>
      <p:ext uri="{BB962C8B-B14F-4D97-AF65-F5344CB8AC3E}">
        <p14:creationId xmlns:p14="http://schemas.microsoft.com/office/powerpoint/2010/main" val="2026463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1711" y="274320"/>
            <a:ext cx="8813588" cy="6610191"/>
          </a:xfrm>
        </p:spPr>
      </p:pic>
    </p:spTree>
    <p:extLst>
      <p:ext uri="{BB962C8B-B14F-4D97-AF65-F5344CB8AC3E}">
        <p14:creationId xmlns:p14="http://schemas.microsoft.com/office/powerpoint/2010/main" val="13128181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599" y="480060"/>
            <a:ext cx="8592951" cy="5314949"/>
          </a:xfrm>
        </p:spPr>
      </p:pic>
    </p:spTree>
    <p:extLst>
      <p:ext uri="{BB962C8B-B14F-4D97-AF65-F5344CB8AC3E}">
        <p14:creationId xmlns:p14="http://schemas.microsoft.com/office/powerpoint/2010/main" val="2730776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0727" y="1062990"/>
            <a:ext cx="9122585" cy="4297680"/>
          </a:xfrm>
        </p:spPr>
      </p:pic>
    </p:spTree>
    <p:extLst>
      <p:ext uri="{BB962C8B-B14F-4D97-AF65-F5344CB8AC3E}">
        <p14:creationId xmlns:p14="http://schemas.microsoft.com/office/powerpoint/2010/main" val="33506684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7420" y="674370"/>
            <a:ext cx="8711166" cy="5997076"/>
          </a:xfrm>
        </p:spPr>
      </p:pic>
    </p:spTree>
    <p:extLst>
      <p:ext uri="{BB962C8B-B14F-4D97-AF65-F5344CB8AC3E}">
        <p14:creationId xmlns:p14="http://schemas.microsoft.com/office/powerpoint/2010/main" val="952193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sh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20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a:xfrm>
            <a:off x="1524000" y="0"/>
            <a:ext cx="9144000" cy="692150"/>
          </a:xfrm>
          <a:solidFill>
            <a:schemeClr val="bg1"/>
          </a:solidFill>
        </p:spPr>
        <p:txBody>
          <a:bodyPr/>
          <a:lstStyle/>
          <a:p>
            <a:pPr eaLnBrk="1" hangingPunct="1">
              <a:defRPr/>
            </a:pPr>
            <a:r>
              <a:rPr lang="ru-RU" sz="2400" b="1" dirty="0">
                <a:latin typeface="Times New Roman" pitchFamily="18" charset="0"/>
                <a:cs typeface="Times New Roman" pitchFamily="18" charset="0"/>
              </a:rPr>
              <a:t>Вирус  герпеса 3 типа</a:t>
            </a:r>
          </a:p>
        </p:txBody>
      </p:sp>
      <p:sp>
        <p:nvSpPr>
          <p:cNvPr id="68612" name="Прямоугольник 1"/>
          <p:cNvSpPr>
            <a:spLocks noChangeArrowheads="1"/>
          </p:cNvSpPr>
          <p:nvPr/>
        </p:nvSpPr>
        <p:spPr bwMode="auto">
          <a:xfrm>
            <a:off x="280219" y="765175"/>
            <a:ext cx="7544569"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Clr>
                <a:srgbClr val="700000"/>
              </a:buClr>
            </a:pPr>
            <a:r>
              <a:rPr lang="ru-RU" sz="2400" b="1" dirty="0">
                <a:latin typeface="Times New Roman" pitchFamily="18" charset="0"/>
                <a:cs typeface="Times New Roman" pitchFamily="18" charset="0"/>
              </a:rPr>
              <a:t>  Возбудитель – вирус герпеса 3 типа –</a:t>
            </a:r>
            <a:r>
              <a:rPr lang="ru-RU" sz="2400" b="1" dirty="0" err="1">
                <a:latin typeface="Times New Roman" pitchFamily="18" charset="0"/>
                <a:cs typeface="Times New Roman" pitchFamily="18" charset="0"/>
              </a:rPr>
              <a:t>Herpes</a:t>
            </a:r>
            <a:r>
              <a:rPr lang="ru-RU" sz="2400" b="1" dirty="0">
                <a:latin typeface="Times New Roman" pitchFamily="18" charset="0"/>
                <a:cs typeface="Times New Roman" pitchFamily="18" charset="0"/>
              </a:rPr>
              <a:t> </a:t>
            </a:r>
            <a:r>
              <a:rPr lang="ru-RU" sz="2400" b="1" dirty="0" err="1">
                <a:latin typeface="Times New Roman" pitchFamily="18" charset="0"/>
                <a:cs typeface="Times New Roman" pitchFamily="18" charset="0"/>
              </a:rPr>
              <a:t>zoster</a:t>
            </a:r>
            <a:r>
              <a:rPr lang="ru-RU" sz="2400" b="1" dirty="0">
                <a:latin typeface="Times New Roman" pitchFamily="18" charset="0"/>
                <a:cs typeface="Times New Roman" pitchFamily="18" charset="0"/>
              </a:rPr>
              <a:t>.</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Впервые проявляется как ветряная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оспа, затем латентно существует в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организме.</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Проявляется в результате ослабления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организма под влиянием хронических </a:t>
            </a:r>
          </a:p>
          <a:p>
            <a:pPr>
              <a:buClr>
                <a:srgbClr val="700000"/>
              </a:buClr>
            </a:pPr>
            <a:r>
              <a:rPr lang="ru-RU" sz="2400" b="1" dirty="0">
                <a:latin typeface="Times New Roman" pitchFamily="18" charset="0"/>
                <a:cs typeface="Times New Roman" pitchFamily="18" charset="0"/>
              </a:rPr>
              <a:t>болезней, на фоне получения</a:t>
            </a:r>
          </a:p>
          <a:p>
            <a:pPr>
              <a:buClr>
                <a:srgbClr val="700000"/>
              </a:buClr>
            </a:pPr>
            <a:r>
              <a:rPr lang="ru-RU" sz="2400" b="1" dirty="0">
                <a:latin typeface="Times New Roman" pitchFamily="18" charset="0"/>
                <a:cs typeface="Times New Roman" pitchFamily="18" charset="0"/>
              </a:rPr>
              <a:t>медикаментов, ВИЧ-инфекции и т.д. </a:t>
            </a:r>
            <a:br>
              <a:rPr lang="ru-RU" sz="2400" b="1" dirty="0">
                <a:latin typeface="Times New Roman" pitchFamily="18" charset="0"/>
                <a:cs typeface="Times New Roman" pitchFamily="18" charset="0"/>
              </a:rPr>
            </a:br>
            <a:endParaRPr lang="ru-RU" sz="2400" b="1" dirty="0">
              <a:latin typeface="Times New Roman" pitchFamily="18" charset="0"/>
              <a:cs typeface="Times New Roman" pitchFamily="18" charset="0"/>
            </a:endParaRPr>
          </a:p>
          <a:p>
            <a:pPr>
              <a:buClr>
                <a:srgbClr val="700000"/>
              </a:buClr>
            </a:pPr>
            <a:r>
              <a:rPr lang="ru-RU" sz="2400" b="1" dirty="0">
                <a:latin typeface="Times New Roman" pitchFamily="18" charset="0"/>
                <a:cs typeface="Times New Roman" pitchFamily="18" charset="0"/>
              </a:rPr>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       Характеризуется появлением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герпетической сыпи по ходу </a:t>
            </a:r>
            <a:br>
              <a:rPr lang="ru-RU" sz="2400" b="1" dirty="0">
                <a:latin typeface="Times New Roman" pitchFamily="18" charset="0"/>
                <a:cs typeface="Times New Roman" pitchFamily="18" charset="0"/>
              </a:rPr>
            </a:br>
            <a:r>
              <a:rPr lang="ru-RU" sz="2400" b="1" dirty="0">
                <a:latin typeface="Times New Roman" pitchFamily="18" charset="0"/>
                <a:cs typeface="Times New Roman" pitchFamily="18" charset="0"/>
              </a:rPr>
              <a:t>поражённого нерва, лихорадкой, интоксикацией и сильными болями в области высыпания.</a:t>
            </a:r>
          </a:p>
        </p:txBody>
      </p:sp>
      <p:pic>
        <p:nvPicPr>
          <p:cNvPr id="686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336" y="765176"/>
            <a:ext cx="3512690" cy="221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Герпес зостер туловище A"/>
          <p:cNvPicPr>
            <a:picLocks noGrp="1" noChangeAspect="1" noChangeArrowheads="1"/>
          </p:cNvPicPr>
          <p:nvPr>
            <p:ph/>
          </p:nvPr>
        </p:nvPicPr>
        <p:blipFill>
          <a:blip r:embed="rId4">
            <a:extLst>
              <a:ext uri="{28A0092B-C50C-407E-A947-70E740481C1C}">
                <a14:useLocalDpi xmlns:a14="http://schemas.microsoft.com/office/drawing/2010/main" val="0"/>
              </a:ext>
            </a:extLst>
          </a:blip>
          <a:stretch>
            <a:fillRect/>
          </a:stretch>
        </p:blipFill>
        <p:spPr>
          <a:xfrm>
            <a:off x="7993626" y="3487664"/>
            <a:ext cx="3318386" cy="187593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4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Изображение 1057"/>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4191878" y="304800"/>
            <a:ext cx="4341645" cy="5791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092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Герпес зостер_2a"/>
          <p:cNvPicPr>
            <a:picLocks noGrp="1" noChangeAspect="1" noChangeArrowheads="1"/>
          </p:cNvPicPr>
          <p:nvPr>
            <p:ph/>
          </p:nvPr>
        </p:nvPicPr>
        <p:blipFill>
          <a:blip r:embed="rId2">
            <a:extLst>
              <a:ext uri="{28A0092B-C50C-407E-A947-70E740481C1C}">
                <a14:useLocalDpi xmlns:a14="http://schemas.microsoft.com/office/drawing/2010/main" val="0"/>
              </a:ext>
            </a:extLst>
          </a:blip>
          <a:srcRect t="11473" b="13747"/>
          <a:stretch>
            <a:fillRect/>
          </a:stretch>
        </p:blipFill>
        <p:spPr>
          <a:xfrm>
            <a:off x="3935413" y="765175"/>
            <a:ext cx="4171950" cy="58054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791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17794"/>
                                        </p:tgtEl>
                                        <p:attrNameLst>
                                          <p:attrName>style.visibility</p:attrName>
                                        </p:attrNameLst>
                                      </p:cBhvr>
                                      <p:to>
                                        <p:strVal val="visible"/>
                                      </p:to>
                                    </p:set>
                                    <p:anim calcmode="lin" valueType="num">
                                      <p:cBhvr>
                                        <p:cTn id="7" dur="1000" fill="hold"/>
                                        <p:tgtEl>
                                          <p:spTgt spid="417794"/>
                                        </p:tgtEl>
                                        <p:attrNameLst>
                                          <p:attrName>ppt_w</p:attrName>
                                        </p:attrNameLst>
                                      </p:cBhvr>
                                      <p:tavLst>
                                        <p:tav tm="0">
                                          <p:val>
                                            <p:fltVal val="0"/>
                                          </p:val>
                                        </p:tav>
                                        <p:tav tm="100000">
                                          <p:val>
                                            <p:strVal val="#ppt_w"/>
                                          </p:val>
                                        </p:tav>
                                      </p:tavLst>
                                    </p:anim>
                                    <p:anim calcmode="lin" valueType="num">
                                      <p:cBhvr>
                                        <p:cTn id="8" dur="1000" fill="hold"/>
                                        <p:tgtEl>
                                          <p:spTgt spid="417794"/>
                                        </p:tgtEl>
                                        <p:attrNameLst>
                                          <p:attrName>ppt_h</p:attrName>
                                        </p:attrNameLst>
                                      </p:cBhvr>
                                      <p:tavLst>
                                        <p:tav tm="0">
                                          <p:val>
                                            <p:fltVal val="0"/>
                                          </p:val>
                                        </p:tav>
                                        <p:tav tm="100000">
                                          <p:val>
                                            <p:strVal val="#ppt_h"/>
                                          </p:val>
                                        </p:tav>
                                      </p:tavLst>
                                    </p:anim>
                                    <p:anim calcmode="lin" valueType="num">
                                      <p:cBhvr>
                                        <p:cTn id="9" dur="1000" fill="hold"/>
                                        <p:tgtEl>
                                          <p:spTgt spid="417794"/>
                                        </p:tgtEl>
                                        <p:attrNameLst>
                                          <p:attrName>style.rotation</p:attrName>
                                        </p:attrNameLst>
                                      </p:cBhvr>
                                      <p:tavLst>
                                        <p:tav tm="0">
                                          <p:val>
                                            <p:fltVal val="90"/>
                                          </p:val>
                                        </p:tav>
                                        <p:tav tm="100000">
                                          <p:val>
                                            <p:fltVal val="0"/>
                                          </p:val>
                                        </p:tav>
                                      </p:tavLst>
                                    </p:anim>
                                    <p:animEffect transition="in" filter="fade">
                                      <p:cBhvr>
                                        <p:cTn id="10" dur="1000"/>
                                        <p:tgtEl>
                                          <p:spTgt spid="4177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417794"/>
                                        </p:tgtEl>
                                        <p:attrNameLst>
                                          <p:attrName>ppt_w</p:attrName>
                                        </p:attrNameLst>
                                      </p:cBhvr>
                                      <p:tavLst>
                                        <p:tav tm="0">
                                          <p:val>
                                            <p:strVal val="ppt_w"/>
                                          </p:val>
                                        </p:tav>
                                        <p:tav tm="100000">
                                          <p:val>
                                            <p:fltVal val="0"/>
                                          </p:val>
                                        </p:tav>
                                      </p:tavLst>
                                    </p:anim>
                                    <p:anim calcmode="lin" valueType="num">
                                      <p:cBhvr>
                                        <p:cTn id="15" dur="500"/>
                                        <p:tgtEl>
                                          <p:spTgt spid="417794"/>
                                        </p:tgtEl>
                                        <p:attrNameLst>
                                          <p:attrName>ppt_h</p:attrName>
                                        </p:attrNameLst>
                                      </p:cBhvr>
                                      <p:tavLst>
                                        <p:tav tm="0">
                                          <p:val>
                                            <p:strVal val="ppt_h"/>
                                          </p:val>
                                        </p:tav>
                                        <p:tav tm="100000">
                                          <p:val>
                                            <p:fltVal val="0"/>
                                          </p:val>
                                        </p:tav>
                                      </p:tavLst>
                                    </p:anim>
                                    <p:animEffect transition="out" filter="fade">
                                      <p:cBhvr>
                                        <p:cTn id="16" dur="500"/>
                                        <p:tgtEl>
                                          <p:spTgt spid="417794"/>
                                        </p:tgtEl>
                                      </p:cBhvr>
                                    </p:animEffect>
                                    <p:set>
                                      <p:cBhvr>
                                        <p:cTn id="17" dur="1" fill="hold">
                                          <p:stCondLst>
                                            <p:cond delay="499"/>
                                          </p:stCondLst>
                                        </p:cTn>
                                        <p:tgtEl>
                                          <p:spTgt spid="417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0" y="262890"/>
            <a:ext cx="9208770" cy="765809"/>
          </a:xfrm>
          <a:solidFill>
            <a:schemeClr val="bg1"/>
          </a:solidFill>
          <a:ln>
            <a:solidFill>
              <a:schemeClr val="accent2">
                <a:lumMod val="50000"/>
              </a:schemeClr>
            </a:solidFill>
          </a:ln>
        </p:spPr>
        <p:txBody>
          <a:bodyPr>
            <a:normAutofit fontScale="90000"/>
          </a:bodyPr>
          <a:lstStyle/>
          <a:p>
            <a:pPr algn="ctr">
              <a:lnSpc>
                <a:spcPct val="120000"/>
              </a:lnSpc>
              <a:defRPr/>
            </a:pPr>
            <a:r>
              <a:rPr lang="ru-RU" sz="2000" dirty="0">
                <a:latin typeface="Times New Roman" pitchFamily="18" charset="0"/>
                <a:cs typeface="Times New Roman" pitchFamily="18" charset="0"/>
              </a:rPr>
              <a:t>                      </a:t>
            </a:r>
            <a:br>
              <a:rPr lang="ru-RU" sz="2000" dirty="0">
                <a:latin typeface="Times New Roman" pitchFamily="18" charset="0"/>
                <a:cs typeface="Times New Roman" pitchFamily="18" charset="0"/>
              </a:rPr>
            </a:br>
            <a:r>
              <a:rPr lang="ru-RU" sz="2200" b="1" dirty="0">
                <a:latin typeface="Times New Roman" pitchFamily="18" charset="0"/>
                <a:cs typeface="Times New Roman" pitchFamily="18" charset="0"/>
              </a:rPr>
              <a:t> </a:t>
            </a:r>
            <a:r>
              <a:rPr lang="ru-RU" sz="2700" b="1" dirty="0">
                <a:latin typeface="Times New Roman" pitchFamily="18" charset="0"/>
                <a:cs typeface="Times New Roman" pitchFamily="18" charset="0"/>
              </a:rPr>
              <a:t>«Вирусы - это плохие новости в упаковке из белка»</a:t>
            </a:r>
            <a:br>
              <a:rPr lang="ru-RU" sz="2700" b="1" dirty="0">
                <a:latin typeface="Times New Roman" pitchFamily="18" charset="0"/>
                <a:cs typeface="Times New Roman" pitchFamily="18" charset="0"/>
              </a:rPr>
            </a:br>
            <a:r>
              <a:rPr lang="ru-RU" sz="2700" dirty="0">
                <a:latin typeface="Times New Roman" pitchFamily="18" charset="0"/>
                <a:cs typeface="Times New Roman" pitchFamily="18" charset="0"/>
              </a:rPr>
              <a:t> Питер </a:t>
            </a:r>
            <a:r>
              <a:rPr lang="ru-RU" sz="2700" dirty="0" err="1">
                <a:latin typeface="Times New Roman" pitchFamily="18" charset="0"/>
                <a:cs typeface="Times New Roman" pitchFamily="18" charset="0"/>
              </a:rPr>
              <a:t>Медавар</a:t>
            </a:r>
            <a:r>
              <a:rPr lang="ru-RU" sz="2700" dirty="0">
                <a:latin typeface="Times New Roman" pitchFamily="18" charset="0"/>
                <a:cs typeface="Times New Roman" pitchFamily="18" charset="0"/>
              </a:rPr>
              <a:t>, нобелевский лауреат </a:t>
            </a:r>
            <a:br>
              <a:rPr lang="ru-RU" sz="2700" dirty="0">
                <a:latin typeface="Times New Roman" pitchFamily="18" charset="0"/>
                <a:cs typeface="Times New Roman" pitchFamily="18" charset="0"/>
              </a:rPr>
            </a:br>
            <a:endParaRPr lang="ru-RU" sz="2700" dirty="0">
              <a:latin typeface="Times New Roman" pitchFamily="18" charset="0"/>
              <a:cs typeface="Times New Roman" pitchFamily="18" charset="0"/>
            </a:endParaRPr>
          </a:p>
        </p:txBody>
      </p:sp>
      <p:sp>
        <p:nvSpPr>
          <p:cNvPr id="28675" name="Прямоугольник 1"/>
          <p:cNvSpPr>
            <a:spLocks noChangeArrowheads="1"/>
          </p:cNvSpPr>
          <p:nvPr/>
        </p:nvSpPr>
        <p:spPr bwMode="auto">
          <a:xfrm>
            <a:off x="501445" y="2057399"/>
            <a:ext cx="11267768" cy="41857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ru-RU" sz="2800" b="1" dirty="0">
                <a:latin typeface="Times New Roman" pitchFamily="18" charset="0"/>
                <a:cs typeface="Times New Roman" pitchFamily="18" charset="0"/>
              </a:rPr>
              <a:t>Слово «вирус» образовано от лат. </a:t>
            </a:r>
            <a:r>
              <a:rPr lang="ru-RU" sz="2800" b="1" dirty="0" err="1">
                <a:latin typeface="Times New Roman" pitchFamily="18" charset="0"/>
                <a:cs typeface="Times New Roman" pitchFamily="18" charset="0"/>
              </a:rPr>
              <a:t>virus</a:t>
            </a:r>
            <a:r>
              <a:rPr lang="ru-RU" sz="2800" b="1" dirty="0">
                <a:latin typeface="Times New Roman" pitchFamily="18" charset="0"/>
                <a:cs typeface="Times New Roman" pitchFamily="18" charset="0"/>
              </a:rPr>
              <a:t> — «яд» </a:t>
            </a:r>
          </a:p>
          <a:p>
            <a:pPr algn="ctr"/>
            <a:r>
              <a:rPr lang="ru-RU" sz="2800" b="1" dirty="0">
                <a:latin typeface="Times New Roman" pitchFamily="18" charset="0"/>
                <a:cs typeface="Times New Roman" pitchFamily="18" charset="0"/>
              </a:rPr>
              <a:t>                                              (Мартин </a:t>
            </a:r>
            <a:r>
              <a:rPr lang="ru-RU" sz="2800" b="1" dirty="0" err="1">
                <a:latin typeface="Times New Roman" pitchFamily="18" charset="0"/>
                <a:cs typeface="Times New Roman" pitchFamily="18" charset="0"/>
              </a:rPr>
              <a:t>Бейеринком</a:t>
            </a:r>
            <a:r>
              <a:rPr lang="ru-RU" sz="2800" b="1" dirty="0">
                <a:latin typeface="Times New Roman" pitchFamily="18" charset="0"/>
                <a:cs typeface="Times New Roman" pitchFamily="18" charset="0"/>
              </a:rPr>
              <a:t> в 1899 г.)</a:t>
            </a:r>
          </a:p>
          <a:p>
            <a:pPr algn="ctr"/>
            <a:endParaRPr lang="ru-RU" b="1" dirty="0">
              <a:latin typeface="Times New Roman" pitchFamily="18" charset="0"/>
              <a:cs typeface="Times New Roman" pitchFamily="18" charset="0"/>
            </a:endParaRPr>
          </a:p>
          <a:p>
            <a:pPr algn="ctr"/>
            <a:endParaRPr lang="ru-RU" sz="2400" b="1" dirty="0">
              <a:latin typeface="Times New Roman" pitchFamily="18" charset="0"/>
              <a:cs typeface="Times New Roman" pitchFamily="18" charset="0"/>
            </a:endParaRPr>
          </a:p>
          <a:p>
            <a:pPr algn="ctr"/>
            <a:r>
              <a:rPr lang="ru-RU" sz="2400" b="1" dirty="0">
                <a:latin typeface="Times New Roman" pitchFamily="18" charset="0"/>
                <a:cs typeface="Times New Roman" pitchFamily="18" charset="0"/>
              </a:rPr>
              <a:t> </a:t>
            </a:r>
          </a:p>
          <a:p>
            <a:pPr algn="ctr"/>
            <a:endParaRPr lang="ru-RU" sz="2400" b="1" dirty="0">
              <a:latin typeface="Times New Roman" pitchFamily="18" charset="0"/>
              <a:cs typeface="Times New Roman" pitchFamily="18" charset="0"/>
            </a:endParaRPr>
          </a:p>
          <a:p>
            <a:pPr algn="ctr"/>
            <a:endParaRPr lang="ru-RU" sz="2400" b="1" dirty="0">
              <a:latin typeface="Times New Roman" pitchFamily="18" charset="0"/>
              <a:cs typeface="Times New Roman" pitchFamily="18" charset="0"/>
            </a:endParaRPr>
          </a:p>
          <a:p>
            <a:pPr algn="ctr"/>
            <a:r>
              <a:rPr lang="ru-RU" sz="3200" b="1" dirty="0">
                <a:latin typeface="Times New Roman" pitchFamily="18" charset="0"/>
                <a:cs typeface="Times New Roman" pitchFamily="18" charset="0"/>
              </a:rPr>
              <a:t>Около 80% инфекционных заболеваний, регистрируемых в настоящее время, вызывают вирусы!</a:t>
            </a:r>
          </a:p>
          <a:p>
            <a:pPr algn="ctr"/>
            <a:endParaRPr lang="ru-RU"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7812221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51584" y="560388"/>
            <a:ext cx="7363916" cy="538318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660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latin typeface="Times New Roman" panose="02020603050405020304" pitchFamily="18" charset="0"/>
                <a:cs typeface="Times New Roman" panose="02020603050405020304" pitchFamily="18" charset="0"/>
              </a:rPr>
              <a:t>ВИЧ</a:t>
            </a:r>
            <a:endParaRPr lang="ru-RU" sz="24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460" y="1690688"/>
            <a:ext cx="9442642" cy="4561522"/>
          </a:xfrm>
        </p:spPr>
      </p:pic>
    </p:spTree>
    <p:extLst>
      <p:ext uri="{BB962C8B-B14F-4D97-AF65-F5344CB8AC3E}">
        <p14:creationId xmlns:p14="http://schemas.microsoft.com/office/powerpoint/2010/main" val="3921809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picture"/>
          <p:cNvPicPr preferRelativeResize="0">
            <a:picLocks noChangeArrowheads="1"/>
          </p:cNvPicPr>
          <p:nvPr/>
        </p:nvPicPr>
        <p:blipFill>
          <a:blip r:embed="rId3" cstate="print"/>
          <a:srcRect/>
          <a:stretch>
            <a:fillRect/>
          </a:stretch>
        </p:blipFill>
        <p:spPr bwMode="auto">
          <a:xfrm>
            <a:off x="2279577" y="764704"/>
            <a:ext cx="7757343" cy="5832648"/>
          </a:xfrm>
          <a:prstGeom prst="rect">
            <a:avLst/>
          </a:prstGeom>
          <a:solidFill>
            <a:srgbClr val="FFFFFF"/>
          </a:solidFill>
          <a:ln w="9525">
            <a:solidFill>
              <a:srgbClr val="000000"/>
            </a:solidFill>
            <a:round/>
            <a:headEnd/>
            <a:tailEnd/>
          </a:ln>
        </p:spPr>
      </p:pic>
      <p:sp>
        <p:nvSpPr>
          <p:cNvPr id="291843" name="Rectangle 3"/>
          <p:cNvSpPr>
            <a:spLocks noChangeArrowheads="1"/>
          </p:cNvSpPr>
          <p:nvPr/>
        </p:nvSpPr>
        <p:spPr bwMode="auto">
          <a:xfrm>
            <a:off x="2279577" y="217488"/>
            <a:ext cx="7632847" cy="425450"/>
          </a:xfrm>
          <a:prstGeom prst="rect">
            <a:avLst/>
          </a:prstGeom>
          <a:noFill/>
          <a:ln w="9525">
            <a:noFill/>
            <a:miter lim="800000"/>
            <a:headEnd/>
            <a:tailEnd/>
          </a:ln>
          <a:effectLst/>
        </p:spPr>
        <p:txBody>
          <a:bodyPr wrap="square" lIns="84033" tIns="42017" rIns="84033" bIns="42017">
            <a:spAutoFit/>
          </a:bodyPr>
          <a:lstStyle/>
          <a:p>
            <a:pPr algn="ctr" defTabSz="839788"/>
            <a:r>
              <a:rPr lang="ru-RU" sz="1700" b="1" dirty="0">
                <a:solidFill>
                  <a:srgbClr val="FFFF00"/>
                </a:solidFill>
                <a:latin typeface="Verdana" pitchFamily="34" charset="0"/>
              </a:rPr>
              <a:t>	</a:t>
            </a:r>
            <a:r>
              <a:rPr lang="ru-RU" sz="2200" b="1" dirty="0">
                <a:solidFill>
                  <a:srgbClr val="660033"/>
                </a:solidFill>
                <a:latin typeface="Times New Roman" pitchFamily="18" charset="0"/>
                <a:cs typeface="Times New Roman" pitchFamily="18" charset="0"/>
              </a:rPr>
              <a:t>ОПОЯСЫВАЮЩИЙ ГЕРПЕС</a:t>
            </a:r>
          </a:p>
        </p:txBody>
      </p:sp>
    </p:spTree>
    <p:extLst>
      <p:ext uri="{BB962C8B-B14F-4D97-AF65-F5344CB8AC3E}">
        <p14:creationId xmlns:p14="http://schemas.microsoft.com/office/powerpoint/2010/main" val="24824831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Rot="1" noChangeArrowheads="1"/>
          </p:cNvSpPr>
          <p:nvPr/>
        </p:nvSpPr>
        <p:spPr bwMode="auto">
          <a:xfrm>
            <a:off x="1762126" y="255588"/>
            <a:ext cx="8905875" cy="565150"/>
          </a:xfrm>
          <a:prstGeom prst="rect">
            <a:avLst/>
          </a:prstGeom>
          <a:noFill/>
          <a:ln w="9525">
            <a:noFill/>
            <a:miter lim="800000"/>
            <a:headEnd/>
            <a:tailEnd/>
          </a:ln>
          <a:effectLst/>
        </p:spPr>
        <p:txBody>
          <a:bodyPr lIns="84033" tIns="42017" rIns="84033" bIns="42017" anchor="ctr"/>
          <a:lstStyle/>
          <a:p>
            <a:pPr algn="ctr" eaLnBrk="0" hangingPunct="0"/>
            <a:r>
              <a:rPr lang="en-US" sz="2000" b="1" dirty="0">
                <a:solidFill>
                  <a:srgbClr val="660033"/>
                </a:solidFill>
                <a:latin typeface="Times New Roman" pitchFamily="18" charset="0"/>
                <a:cs typeface="Times New Roman" pitchFamily="18" charset="0"/>
              </a:rPr>
              <a:t>HERPES ZOSTER </a:t>
            </a:r>
            <a:r>
              <a:rPr lang="ru-RU" sz="2000" b="1" dirty="0">
                <a:solidFill>
                  <a:srgbClr val="660033"/>
                </a:solidFill>
                <a:latin typeface="Times New Roman" pitchFamily="18" charset="0"/>
                <a:cs typeface="Times New Roman" pitchFamily="18" charset="0"/>
              </a:rPr>
              <a:t>С ЛОКАЛИЗАЦИЕЙ НА ЛИЦЕ</a:t>
            </a:r>
          </a:p>
        </p:txBody>
      </p:sp>
      <p:pic>
        <p:nvPicPr>
          <p:cNvPr id="293891" name="Picture 3" descr="hive-06"/>
          <p:cNvPicPr>
            <a:picLocks noChangeAspect="1" noChangeArrowheads="1"/>
          </p:cNvPicPr>
          <p:nvPr/>
        </p:nvPicPr>
        <p:blipFill>
          <a:blip r:embed="rId2" cstate="print"/>
          <a:srcRect/>
          <a:stretch>
            <a:fillRect/>
          </a:stretch>
        </p:blipFill>
        <p:spPr bwMode="auto">
          <a:xfrm>
            <a:off x="3657601" y="1847850"/>
            <a:ext cx="4887913" cy="2736850"/>
          </a:xfrm>
          <a:prstGeom prst="rect">
            <a:avLst/>
          </a:prstGeom>
          <a:noFill/>
        </p:spPr>
      </p:pic>
      <p:pic>
        <p:nvPicPr>
          <p:cNvPr id="293892" name="Picture 4" descr="hive-06"/>
          <p:cNvPicPr>
            <a:picLocks noChangeAspect="1" noChangeArrowheads="1"/>
          </p:cNvPicPr>
          <p:nvPr/>
        </p:nvPicPr>
        <p:blipFill>
          <a:blip r:embed="rId2" cstate="print"/>
          <a:srcRect/>
          <a:stretch>
            <a:fillRect/>
          </a:stretch>
        </p:blipFill>
        <p:spPr bwMode="auto">
          <a:xfrm>
            <a:off x="3657601" y="1847850"/>
            <a:ext cx="4887913" cy="2736850"/>
          </a:xfrm>
          <a:prstGeom prst="rect">
            <a:avLst/>
          </a:prstGeom>
          <a:noFill/>
        </p:spPr>
      </p:pic>
      <p:pic>
        <p:nvPicPr>
          <p:cNvPr id="293893" name="Picture 5" descr="hive-06"/>
          <p:cNvPicPr>
            <a:picLocks noChangeAspect="1" noChangeArrowheads="1"/>
          </p:cNvPicPr>
          <p:nvPr/>
        </p:nvPicPr>
        <p:blipFill>
          <a:blip r:embed="rId2" cstate="print"/>
          <a:srcRect/>
          <a:stretch>
            <a:fillRect/>
          </a:stretch>
        </p:blipFill>
        <p:spPr bwMode="auto">
          <a:xfrm>
            <a:off x="2025650" y="1020763"/>
            <a:ext cx="8116888" cy="5453062"/>
          </a:xfrm>
          <a:prstGeom prst="rect">
            <a:avLst/>
          </a:prstGeom>
          <a:noFill/>
        </p:spPr>
      </p:pic>
    </p:spTree>
    <p:extLst>
      <p:ext uri="{BB962C8B-B14F-4D97-AF65-F5344CB8AC3E}">
        <p14:creationId xmlns:p14="http://schemas.microsoft.com/office/powerpoint/2010/main" val="706446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0004"/>
          <p:cNvPicPr>
            <a:picLocks noChangeAspect="1" noChangeArrowheads="1"/>
          </p:cNvPicPr>
          <p:nvPr/>
        </p:nvPicPr>
        <p:blipFill>
          <a:blip r:embed="rId2">
            <a:extLst>
              <a:ext uri="{28A0092B-C50C-407E-A947-70E740481C1C}">
                <a14:useLocalDpi xmlns:a14="http://schemas.microsoft.com/office/drawing/2010/main" val="0"/>
              </a:ext>
            </a:extLst>
          </a:blip>
          <a:srcRect r="27339" b="7953"/>
          <a:stretch>
            <a:fillRect/>
          </a:stretch>
        </p:blipFill>
        <p:spPr bwMode="auto">
          <a:xfrm>
            <a:off x="5920317" y="836613"/>
            <a:ext cx="5983816"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5" descr="Язва, джиабет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34" y="836613"/>
            <a:ext cx="50419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4"/>
          <p:cNvSpPr txBox="1">
            <a:spLocks noChangeArrowheads="1"/>
          </p:cNvSpPr>
          <p:nvPr/>
        </p:nvSpPr>
        <p:spPr bwMode="auto">
          <a:xfrm>
            <a:off x="6000751" y="5732463"/>
            <a:ext cx="595206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eaLnBrk="0" fontAlgn="base" hangingPunct="0">
              <a:spcBef>
                <a:spcPct val="0"/>
              </a:spcBef>
              <a:spcAft>
                <a:spcPct val="0"/>
              </a:spcAft>
              <a:defRPr b="1">
                <a:solidFill>
                  <a:srgbClr val="FF0000"/>
                </a:solidFill>
                <a:latin typeface="Times New Roman" pitchFamily="18" charset="0"/>
              </a:defRPr>
            </a:lvl6pPr>
            <a:lvl7pPr marL="2971800" indent="-228600" eaLnBrk="0" fontAlgn="base" hangingPunct="0">
              <a:spcBef>
                <a:spcPct val="0"/>
              </a:spcBef>
              <a:spcAft>
                <a:spcPct val="0"/>
              </a:spcAft>
              <a:defRPr b="1">
                <a:solidFill>
                  <a:srgbClr val="FF0000"/>
                </a:solidFill>
                <a:latin typeface="Times New Roman" pitchFamily="18" charset="0"/>
              </a:defRPr>
            </a:lvl7pPr>
            <a:lvl8pPr marL="3429000" indent="-228600" eaLnBrk="0" fontAlgn="base" hangingPunct="0">
              <a:spcBef>
                <a:spcPct val="0"/>
              </a:spcBef>
              <a:spcAft>
                <a:spcPct val="0"/>
              </a:spcAft>
              <a:defRPr b="1">
                <a:solidFill>
                  <a:srgbClr val="FF0000"/>
                </a:solidFill>
                <a:latin typeface="Times New Roman" pitchFamily="18" charset="0"/>
              </a:defRPr>
            </a:lvl8pPr>
            <a:lvl9pPr marL="3886200" indent="-228600" eaLnBrk="0" fontAlgn="base" hangingPunct="0">
              <a:spcBef>
                <a:spcPct val="0"/>
              </a:spcBef>
              <a:spcAft>
                <a:spcPct val="0"/>
              </a:spcAft>
              <a:defRPr b="1">
                <a:solidFill>
                  <a:srgbClr val="FF0000"/>
                </a:solidFill>
                <a:latin typeface="Times New Roman" pitchFamily="18" charset="0"/>
              </a:defRPr>
            </a:lvl9pPr>
          </a:lstStyle>
          <a:p>
            <a:pPr eaLnBrk="1" hangingPunct="1"/>
            <a:r>
              <a:rPr lang="ru-RU" altLang="ru-RU">
                <a:solidFill>
                  <a:schemeClr val="tx1"/>
                </a:solidFill>
                <a:cs typeface="Times New Roman" pitchFamily="18" charset="0"/>
              </a:rPr>
              <a:t>Вегетирующий гнойный стоматит</a:t>
            </a:r>
          </a:p>
          <a:p>
            <a:pPr eaLnBrk="1" hangingPunct="1"/>
            <a:endParaRPr lang="ru-RU" altLang="ru-RU">
              <a:solidFill>
                <a:schemeClr val="tx1"/>
              </a:solidFill>
            </a:endParaRPr>
          </a:p>
        </p:txBody>
      </p:sp>
    </p:spTree>
    <p:extLst>
      <p:ext uri="{BB962C8B-B14F-4D97-AF65-F5344CB8AC3E}">
        <p14:creationId xmlns:p14="http://schemas.microsoft.com/office/powerpoint/2010/main" val="41980255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74639"/>
            <a:ext cx="10972800" cy="706437"/>
          </a:xfrm>
        </p:spPr>
        <p:txBody>
          <a:bodyPr/>
          <a:lstStyle/>
          <a:p>
            <a:pPr eaLnBrk="1" hangingPunct="1">
              <a:lnSpc>
                <a:spcPct val="75000"/>
              </a:lnSpc>
            </a:pPr>
            <a:r>
              <a:rPr lang="ru-RU" sz="2000" b="1" smtClean="0">
                <a:solidFill>
                  <a:schemeClr val="tx1"/>
                </a:solidFill>
                <a:latin typeface="Times New Roman" pitchFamily="18" charset="0"/>
                <a:cs typeface="Times New Roman" pitchFamily="18" charset="0"/>
              </a:rPr>
              <a:t>Первичный сифилис:</a:t>
            </a:r>
            <a:br>
              <a:rPr lang="ru-RU" sz="2000" b="1" smtClean="0">
                <a:solidFill>
                  <a:schemeClr val="tx1"/>
                </a:solidFill>
                <a:latin typeface="Times New Roman" pitchFamily="18" charset="0"/>
                <a:cs typeface="Times New Roman" pitchFamily="18" charset="0"/>
              </a:rPr>
            </a:br>
            <a:r>
              <a:rPr lang="ru-RU" sz="2000" b="1" smtClean="0">
                <a:solidFill>
                  <a:schemeClr val="tx1"/>
                </a:solidFill>
                <a:latin typeface="Times New Roman" pitchFamily="18" charset="0"/>
                <a:cs typeface="Times New Roman" pitchFamily="18" charset="0"/>
              </a:rPr>
              <a:t>тв. шанкр языка</a:t>
            </a:r>
          </a:p>
        </p:txBody>
      </p:sp>
      <p:pic>
        <p:nvPicPr>
          <p:cNvPr id="52227" name="Picture 3" descr="л"/>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718" y="914400"/>
            <a:ext cx="11777133" cy="5715000"/>
          </a:xfrm>
          <a:noFill/>
        </p:spPr>
      </p:pic>
    </p:spTree>
    <p:extLst>
      <p:ext uri="{BB962C8B-B14F-4D97-AF65-F5344CB8AC3E}">
        <p14:creationId xmlns:p14="http://schemas.microsoft.com/office/powerpoint/2010/main" val="31898257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274638"/>
            <a:ext cx="10972800" cy="411162"/>
          </a:xfrm>
        </p:spPr>
        <p:txBody>
          <a:bodyPr>
            <a:normAutofit fontScale="90000"/>
          </a:bodyPr>
          <a:lstStyle/>
          <a:p>
            <a:pPr eaLnBrk="1" hangingPunct="1"/>
            <a:r>
              <a:rPr lang="ru-RU" sz="2400" b="1" smtClean="0">
                <a:solidFill>
                  <a:schemeClr val="tx1"/>
                </a:solidFill>
                <a:latin typeface="Times New Roman" pitchFamily="18" charset="0"/>
                <a:cs typeface="Times New Roman" pitchFamily="18" charset="0"/>
              </a:rPr>
              <a:t>Первичный сифилис</a:t>
            </a:r>
          </a:p>
        </p:txBody>
      </p:sp>
      <p:pic>
        <p:nvPicPr>
          <p:cNvPr id="56323" name="Picture 3" descr="л_3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7600" y="914400"/>
            <a:ext cx="10261600" cy="5302250"/>
          </a:xfrm>
          <a:noFill/>
        </p:spPr>
      </p:pic>
    </p:spTree>
    <p:extLst>
      <p:ext uri="{BB962C8B-B14F-4D97-AF65-F5344CB8AC3E}">
        <p14:creationId xmlns:p14="http://schemas.microsoft.com/office/powerpoint/2010/main" val="5662191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a:xfrm>
            <a:off x="609600" y="0"/>
            <a:ext cx="10972800" cy="685800"/>
          </a:xfrm>
        </p:spPr>
        <p:txBody>
          <a:bodyPr/>
          <a:lstStyle/>
          <a:p>
            <a:pPr eaLnBrk="1" hangingPunct="1"/>
            <a:r>
              <a:rPr lang="ru-RU" sz="3200" smtClean="0">
                <a:solidFill>
                  <a:schemeClr val="tx1"/>
                </a:solidFill>
                <a:latin typeface="Times New Roman" pitchFamily="18" charset="0"/>
                <a:cs typeface="Times New Roman" pitchFamily="18" charset="0"/>
              </a:rPr>
              <a:t>Эритематозная сифилитическая ангина:</a:t>
            </a:r>
          </a:p>
        </p:txBody>
      </p:sp>
      <p:pic>
        <p:nvPicPr>
          <p:cNvPr id="78851" name="Picture 7" descr="4б"/>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838200"/>
            <a:ext cx="10515600" cy="5803900"/>
          </a:xfrm>
        </p:spPr>
      </p:pic>
    </p:spTree>
    <p:extLst>
      <p:ext uri="{BB962C8B-B14F-4D97-AF65-F5344CB8AC3E}">
        <p14:creationId xmlns:p14="http://schemas.microsoft.com/office/powerpoint/2010/main" val="399139343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09600" y="274638"/>
            <a:ext cx="10972800" cy="487362"/>
          </a:xfrm>
        </p:spPr>
        <p:txBody>
          <a:bodyPr/>
          <a:lstStyle/>
          <a:p>
            <a:pPr eaLnBrk="1" hangingPunct="1"/>
            <a:r>
              <a:rPr lang="ru-RU" sz="2400" b="1" smtClean="0">
                <a:solidFill>
                  <a:schemeClr val="tx1"/>
                </a:solidFill>
                <a:latin typeface="Times New Roman" pitchFamily="18" charset="0"/>
                <a:cs typeface="Times New Roman" pitchFamily="18" charset="0"/>
              </a:rPr>
              <a:t>Эрозированные папулы в полости рта</a:t>
            </a:r>
          </a:p>
        </p:txBody>
      </p:sp>
      <p:pic>
        <p:nvPicPr>
          <p:cNvPr id="100355" name="Picture 3" descr="л"/>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3201" y="1066800"/>
            <a:ext cx="5880100" cy="4394200"/>
          </a:xfrm>
          <a:noFill/>
        </p:spPr>
      </p:pic>
      <p:pic>
        <p:nvPicPr>
          <p:cNvPr id="100356" name="Picture 4" descr="л"/>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00800" y="1143000"/>
            <a:ext cx="5655733" cy="4267200"/>
          </a:xfrm>
          <a:noFill/>
        </p:spPr>
      </p:pic>
    </p:spTree>
    <p:extLst>
      <p:ext uri="{BB962C8B-B14F-4D97-AF65-F5344CB8AC3E}">
        <p14:creationId xmlns:p14="http://schemas.microsoft.com/office/powerpoint/2010/main" val="12134160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09600" y="274638"/>
            <a:ext cx="10972800" cy="868362"/>
          </a:xfrm>
        </p:spPr>
        <p:txBody>
          <a:bodyPr/>
          <a:lstStyle/>
          <a:p>
            <a:pPr eaLnBrk="1" hangingPunct="1"/>
            <a:r>
              <a:rPr lang="ru-RU" sz="2000" b="1" smtClean="0">
                <a:solidFill>
                  <a:schemeClr val="tx1"/>
                </a:solidFill>
                <a:latin typeface="Times New Roman" pitchFamily="18" charset="0"/>
                <a:cs typeface="Times New Roman" pitchFamily="18" charset="0"/>
              </a:rPr>
              <a:t>Вторичный сифилис на слизистой оболочке полости рта, </a:t>
            </a:r>
            <a:br>
              <a:rPr lang="ru-RU" sz="2000" b="1" smtClean="0">
                <a:solidFill>
                  <a:schemeClr val="tx1"/>
                </a:solidFill>
                <a:latin typeface="Times New Roman" pitchFamily="18" charset="0"/>
                <a:cs typeface="Times New Roman" pitchFamily="18" charset="0"/>
              </a:rPr>
            </a:br>
            <a:r>
              <a:rPr lang="ru-RU" sz="2000" b="1" smtClean="0">
                <a:solidFill>
                  <a:schemeClr val="tx1"/>
                </a:solidFill>
                <a:latin typeface="Times New Roman" pitchFamily="18" charset="0"/>
                <a:cs typeface="Times New Roman" pitchFamily="18" charset="0"/>
              </a:rPr>
              <a:t>сочетание с многоформной экссудативной эритемой</a:t>
            </a:r>
            <a:r>
              <a:rPr lang="ru-RU" sz="2000" smtClean="0">
                <a:solidFill>
                  <a:schemeClr val="tx1"/>
                </a:solidFill>
                <a:latin typeface="Times New Roman" pitchFamily="18" charset="0"/>
                <a:cs typeface="Times New Roman" pitchFamily="18" charset="0"/>
              </a:rPr>
              <a:t> </a:t>
            </a:r>
          </a:p>
        </p:txBody>
      </p:sp>
      <p:pic>
        <p:nvPicPr>
          <p:cNvPr id="101379" name="Picture 3" descr="л"/>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5367" y="1193800"/>
            <a:ext cx="11080751" cy="5511800"/>
          </a:xfrm>
          <a:noFill/>
        </p:spPr>
      </p:pic>
    </p:spTree>
    <p:extLst>
      <p:ext uri="{BB962C8B-B14F-4D97-AF65-F5344CB8AC3E}">
        <p14:creationId xmlns:p14="http://schemas.microsoft.com/office/powerpoint/2010/main" val="1810547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7484" y="114300"/>
            <a:ext cx="11901947" cy="6338888"/>
          </a:xfrm>
          <a:ln>
            <a:solidFill>
              <a:schemeClr val="accent2">
                <a:lumMod val="50000"/>
              </a:schemeClr>
            </a:solidFill>
          </a:ln>
        </p:spPr>
        <p:txBody>
          <a:bodyPr>
            <a:normAutofit/>
          </a:bodyPr>
          <a:lstStyle/>
          <a:p>
            <a:pPr marL="180975" indent="-180975" algn="ctr">
              <a:lnSpc>
                <a:spcPct val="120000"/>
              </a:lnSpc>
              <a:buNone/>
              <a:defRPr/>
            </a:pPr>
            <a:r>
              <a:rPr lang="ru-RU" dirty="0">
                <a:solidFill>
                  <a:srgbClr val="FFFF00"/>
                </a:solidFill>
                <a:latin typeface="Times New Roman" pitchFamily="18" charset="0"/>
                <a:cs typeface="Times New Roman" pitchFamily="18" charset="0"/>
              </a:rPr>
              <a:t>        </a:t>
            </a:r>
            <a:r>
              <a:rPr lang="ru-RU" b="1" dirty="0">
                <a:latin typeface="Times New Roman" pitchFamily="18" charset="0"/>
                <a:cs typeface="Times New Roman" pitchFamily="18" charset="0"/>
              </a:rPr>
              <a:t>Описано более 100 представителей семейства</a:t>
            </a:r>
          </a:p>
          <a:p>
            <a:pPr marL="180975" indent="-180975" algn="ctr">
              <a:lnSpc>
                <a:spcPct val="120000"/>
              </a:lnSpc>
              <a:buNone/>
              <a:defRPr/>
            </a:pP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герпес-вирусов</a:t>
            </a:r>
            <a:r>
              <a:rPr lang="ru-RU" b="1" dirty="0">
                <a:latin typeface="Times New Roman" pitchFamily="18" charset="0"/>
                <a:cs typeface="Times New Roman" pitchFamily="18" charset="0"/>
              </a:rPr>
              <a:t>. </a:t>
            </a:r>
          </a:p>
          <a:p>
            <a:pPr marL="180975" indent="-180975" algn="ctr">
              <a:lnSpc>
                <a:spcPct val="150000"/>
              </a:lnSpc>
              <a:buNone/>
              <a:defRPr/>
            </a:pP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Герпес-вирусы</a:t>
            </a:r>
            <a:r>
              <a:rPr lang="ru-RU" b="1" dirty="0">
                <a:latin typeface="Times New Roman" pitchFamily="18" charset="0"/>
                <a:cs typeface="Times New Roman" pitchFamily="18" charset="0"/>
              </a:rPr>
              <a:t> человека распространены повсеместно – это </a:t>
            </a:r>
            <a:r>
              <a:rPr lang="ru-RU" b="1" dirty="0" err="1">
                <a:latin typeface="Times New Roman" pitchFamily="18" charset="0"/>
                <a:cs typeface="Times New Roman" pitchFamily="18" charset="0"/>
              </a:rPr>
              <a:t>убиквитарная</a:t>
            </a:r>
            <a:r>
              <a:rPr lang="ru-RU" b="1" dirty="0">
                <a:latin typeface="Times New Roman" pitchFamily="18" charset="0"/>
                <a:cs typeface="Times New Roman" pitchFamily="18" charset="0"/>
              </a:rPr>
              <a:t> инфекция. Отличительное свойство представителей этого семейства – способность вызывать хроническую латентную инфекцию, т.е способность к длительному (пожизненному) </a:t>
            </a:r>
            <a:r>
              <a:rPr lang="ru-RU" b="1" dirty="0" err="1">
                <a:latin typeface="Times New Roman" pitchFamily="18" charset="0"/>
                <a:cs typeface="Times New Roman" pitchFamily="18" charset="0"/>
              </a:rPr>
              <a:t>персистированию</a:t>
            </a:r>
            <a:r>
              <a:rPr lang="ru-RU" b="1" dirty="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pPr marL="180975" indent="-180975" algn="ctr">
              <a:lnSpc>
                <a:spcPct val="150000"/>
              </a:lnSpc>
              <a:buNone/>
              <a:defRPr/>
            </a:pPr>
            <a:r>
              <a:rPr lang="ru-RU" b="1" dirty="0" smtClean="0">
                <a:latin typeface="Times New Roman" pitchFamily="18" charset="0"/>
                <a:cs typeface="Times New Roman" pitchFamily="18" charset="0"/>
              </a:rPr>
              <a:t>с </a:t>
            </a:r>
            <a:r>
              <a:rPr lang="ru-RU" b="1" dirty="0">
                <a:latin typeface="Times New Roman" pitchFamily="18" charset="0"/>
                <a:cs typeface="Times New Roman" pitchFamily="18" charset="0"/>
              </a:rPr>
              <a:t>последующей периодической реактивацией</a:t>
            </a:r>
            <a:r>
              <a:rPr lang="en-GB" b="1" dirty="0">
                <a:latin typeface="Times New Roman" pitchFamily="18" charset="0"/>
                <a:cs typeface="Times New Roman" pitchFamily="18" charset="0"/>
              </a:rPr>
              <a:t>.</a:t>
            </a:r>
          </a:p>
          <a:p>
            <a:pPr marL="180975" indent="-180975" algn="ctr">
              <a:lnSpc>
                <a:spcPct val="150000"/>
              </a:lnSpc>
              <a:buNone/>
              <a:defRPr/>
            </a:pPr>
            <a:r>
              <a:rPr lang="ru-RU" dirty="0">
                <a:solidFill>
                  <a:srgbClr val="FFFF00"/>
                </a:solidFill>
                <a:latin typeface="Times New Roman" pitchFamily="18" charset="0"/>
                <a:cs typeface="Times New Roman" pitchFamily="18" charset="0"/>
              </a:rPr>
              <a:t> </a:t>
            </a:r>
            <a:endParaRPr lang="en-GB" dirty="0">
              <a:solidFill>
                <a:srgbClr val="FFFF00"/>
              </a:solidFill>
              <a:latin typeface="Times New Roman" pitchFamily="18" charset="0"/>
              <a:cs typeface="Times New Roman" pitchFamily="18" charset="0"/>
            </a:endParaRPr>
          </a:p>
          <a:p>
            <a:pPr marL="180975" indent="-180975" algn="ctr">
              <a:buFontTx/>
              <a:buChar char="•"/>
              <a:defRPr/>
            </a:pPr>
            <a:endParaRPr lang="en-GB" sz="2400" dirty="0">
              <a:solidFill>
                <a:srgbClr val="FFFF00"/>
              </a:solidFill>
              <a:latin typeface="Times New Roman" pitchFamily="18" charset="0"/>
              <a:cs typeface="Times New Roman" pitchFamily="18" charset="0"/>
            </a:endParaRPr>
          </a:p>
          <a:p>
            <a:pPr marL="180975" indent="-180975">
              <a:defRPr/>
            </a:pPr>
            <a:endParaRPr lang="ru-RU" sz="24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7766833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0"/>
            <a:ext cx="11785600" cy="914400"/>
          </a:xfrm>
        </p:spPr>
        <p:txBody>
          <a:bodyPr/>
          <a:lstStyle/>
          <a:p>
            <a:pPr eaLnBrk="1" hangingPunct="1"/>
            <a:r>
              <a:rPr lang="en-US" sz="3200" b="1" smtClean="0">
                <a:solidFill>
                  <a:schemeClr val="tx1"/>
                </a:solidFill>
                <a:latin typeface="Times New Roman" pitchFamily="18" charset="0"/>
                <a:cs typeface="Times New Roman" pitchFamily="18" charset="0"/>
              </a:rPr>
              <a:t>Папул</a:t>
            </a:r>
            <a:r>
              <a:rPr lang="ru-RU" sz="3200" b="1" smtClean="0">
                <a:solidFill>
                  <a:schemeClr val="tx1"/>
                </a:solidFill>
                <a:latin typeface="Times New Roman" pitchFamily="18" charset="0"/>
                <a:cs typeface="Times New Roman" pitchFamily="18" charset="0"/>
              </a:rPr>
              <a:t>ё</a:t>
            </a:r>
            <a:r>
              <a:rPr lang="en-US" sz="3200" b="1" smtClean="0">
                <a:solidFill>
                  <a:schemeClr val="tx1"/>
                </a:solidFill>
                <a:latin typeface="Times New Roman" pitchFamily="18" charset="0"/>
                <a:cs typeface="Times New Roman" pitchFamily="18" charset="0"/>
              </a:rPr>
              <a:t>зный сифилид слизистых оболочек</a:t>
            </a:r>
          </a:p>
        </p:txBody>
      </p:sp>
      <p:sp>
        <p:nvSpPr>
          <p:cNvPr id="102403" name="Rectangle 3"/>
          <p:cNvSpPr>
            <a:spLocks noGrp="1" noChangeArrowheads="1"/>
          </p:cNvSpPr>
          <p:nvPr>
            <p:ph type="body" sz="half" idx="1"/>
          </p:nvPr>
        </p:nvSpPr>
        <p:spPr>
          <a:xfrm>
            <a:off x="101600" y="1066800"/>
            <a:ext cx="4978400" cy="5486400"/>
          </a:xfrm>
        </p:spPr>
        <p:txBody>
          <a:bodyPr/>
          <a:lstStyle/>
          <a:p>
            <a:pPr algn="ctr" eaLnBrk="1" hangingPunct="1">
              <a:buFont typeface="Wingdings" pitchFamily="2" charset="2"/>
              <a:buNone/>
            </a:pPr>
            <a:r>
              <a:rPr lang="en-US" sz="2000" b="1" smtClean="0">
                <a:latin typeface="Times New Roman" pitchFamily="18" charset="0"/>
                <a:cs typeface="Times New Roman" pitchFamily="18" charset="0"/>
              </a:rPr>
              <a:t>Дифференциальная диагностика папул</a:t>
            </a:r>
            <a:r>
              <a:rPr lang="ru-RU" sz="2000" b="1" smtClean="0">
                <a:latin typeface="Times New Roman" pitchFamily="18" charset="0"/>
                <a:cs typeface="Times New Roman" pitchFamily="18" charset="0"/>
              </a:rPr>
              <a:t>ё</a:t>
            </a:r>
            <a:r>
              <a:rPr lang="en-US" sz="2000" b="1" smtClean="0">
                <a:latin typeface="Times New Roman" pitchFamily="18" charset="0"/>
                <a:cs typeface="Times New Roman" pitchFamily="18" charset="0"/>
              </a:rPr>
              <a:t>зного сифилида слизистой оболочки в полости рта:</a:t>
            </a:r>
          </a:p>
          <a:p>
            <a:pPr eaLnBrk="1" hangingPunct="1">
              <a:lnSpc>
                <a:spcPct val="130000"/>
              </a:lnSpc>
            </a:pPr>
            <a:r>
              <a:rPr lang="en-US" sz="2000" b="1" smtClean="0">
                <a:latin typeface="Times New Roman" pitchFamily="18" charset="0"/>
                <a:cs typeface="Times New Roman" pitchFamily="18" charset="0"/>
              </a:rPr>
              <a:t>туберкул</a:t>
            </a:r>
            <a:r>
              <a:rPr lang="ru-RU" sz="2000" b="1" smtClean="0">
                <a:latin typeface="Times New Roman" pitchFamily="18" charset="0"/>
                <a:cs typeface="Times New Roman" pitchFamily="18" charset="0"/>
              </a:rPr>
              <a:t>ё</a:t>
            </a:r>
            <a:r>
              <a:rPr lang="en-US" sz="2000" b="1" smtClean="0">
                <a:latin typeface="Times New Roman" pitchFamily="18" charset="0"/>
                <a:cs typeface="Times New Roman" pitchFamily="18" charset="0"/>
              </a:rPr>
              <a:t>зная </a:t>
            </a:r>
            <a:r>
              <a:rPr lang="ru-RU" sz="2000" b="1" smtClean="0">
                <a:latin typeface="Times New Roman" pitchFamily="18" charset="0"/>
                <a:cs typeface="Times New Roman" pitchFamily="18" charset="0"/>
              </a:rPr>
              <a:t> </a:t>
            </a:r>
            <a:r>
              <a:rPr lang="en-US" sz="2000" b="1" smtClean="0">
                <a:latin typeface="Times New Roman" pitchFamily="18" charset="0"/>
                <a:cs typeface="Times New Roman" pitchFamily="18" charset="0"/>
              </a:rPr>
              <a:t>язва</a:t>
            </a:r>
          </a:p>
          <a:p>
            <a:pPr eaLnBrk="1" hangingPunct="1">
              <a:lnSpc>
                <a:spcPct val="130000"/>
              </a:lnSpc>
            </a:pPr>
            <a:r>
              <a:rPr lang="en-US" sz="2000" b="1" smtClean="0">
                <a:latin typeface="Times New Roman" pitchFamily="18" charset="0"/>
                <a:cs typeface="Times New Roman" pitchFamily="18" charset="0"/>
              </a:rPr>
              <a:t>гангренозные </a:t>
            </a:r>
            <a:r>
              <a:rPr lang="ru-RU" sz="2000" b="1" smtClean="0">
                <a:latin typeface="Times New Roman" pitchFamily="18" charset="0"/>
                <a:cs typeface="Times New Roman" pitchFamily="18" charset="0"/>
              </a:rPr>
              <a:t> </a:t>
            </a:r>
            <a:r>
              <a:rPr lang="en-US" sz="2000" b="1" smtClean="0">
                <a:latin typeface="Times New Roman" pitchFamily="18" charset="0"/>
                <a:cs typeface="Times New Roman" pitchFamily="18" charset="0"/>
              </a:rPr>
              <a:t>язвы слизистой оболочки полости рта, обусловленные фузоспирилл</a:t>
            </a:r>
            <a:r>
              <a:rPr lang="ru-RU" sz="2000" b="1" smtClean="0">
                <a:latin typeface="Times New Roman" pitchFamily="18" charset="0"/>
                <a:cs typeface="Times New Roman" pitchFamily="18" charset="0"/>
              </a:rPr>
              <a:t>ё</a:t>
            </a:r>
            <a:r>
              <a:rPr lang="en-US" sz="2000" b="1" smtClean="0">
                <a:latin typeface="Times New Roman" pitchFamily="18" charset="0"/>
                <a:cs typeface="Times New Roman" pitchFamily="18" charset="0"/>
              </a:rPr>
              <a:t>зным симбиозом Плаута-Венсана</a:t>
            </a:r>
          </a:p>
          <a:p>
            <a:pPr eaLnBrk="1" hangingPunct="1">
              <a:lnSpc>
                <a:spcPct val="130000"/>
              </a:lnSpc>
            </a:pPr>
            <a:r>
              <a:rPr lang="en-US" sz="2000" b="1" smtClean="0">
                <a:latin typeface="Times New Roman" pitchFamily="18" charset="0"/>
                <a:cs typeface="Times New Roman" pitchFamily="18" charset="0"/>
              </a:rPr>
              <a:t>лейкоплакия</a:t>
            </a:r>
          </a:p>
        </p:txBody>
      </p:sp>
      <p:pic>
        <p:nvPicPr>
          <p:cNvPr id="102404" name="Picture 5" descr="7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63633" y="1371600"/>
            <a:ext cx="6756400" cy="4724400"/>
          </a:xfrm>
        </p:spPr>
      </p:pic>
    </p:spTree>
    <p:extLst>
      <p:ext uri="{BB962C8B-B14F-4D97-AF65-F5344CB8AC3E}">
        <p14:creationId xmlns:p14="http://schemas.microsoft.com/office/powerpoint/2010/main" val="366012143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Сифилитические папулы слизистых 640"/>
          <p:cNvPicPr>
            <a:picLocks noChangeAspect="1" noChangeArrowheads="1"/>
          </p:cNvPicPr>
          <p:nvPr/>
        </p:nvPicPr>
        <p:blipFill>
          <a:blip r:embed="rId2">
            <a:extLst>
              <a:ext uri="{28A0092B-C50C-407E-A947-70E740481C1C}">
                <a14:useLocalDpi xmlns:a14="http://schemas.microsoft.com/office/drawing/2010/main" val="0"/>
              </a:ext>
            </a:extLst>
          </a:blip>
          <a:srcRect l="7214" t="17400"/>
          <a:stretch>
            <a:fillRect/>
          </a:stretch>
        </p:blipFill>
        <p:spPr bwMode="auto">
          <a:xfrm>
            <a:off x="474133" y="152401"/>
            <a:ext cx="11311467"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Grp="1" noChangeArrowheads="1"/>
          </p:cNvSpPr>
          <p:nvPr>
            <p:ph type="title"/>
          </p:nvPr>
        </p:nvSpPr>
        <p:spPr>
          <a:xfrm>
            <a:off x="711200" y="5829300"/>
            <a:ext cx="10600267" cy="800100"/>
          </a:xfrm>
        </p:spPr>
        <p:txBody>
          <a:bodyPr/>
          <a:lstStyle/>
          <a:p>
            <a:pPr eaLnBrk="1" hangingPunct="1"/>
            <a:r>
              <a:rPr lang="ru-RU" sz="2800" b="1" smtClean="0">
                <a:solidFill>
                  <a:schemeClr val="tx1"/>
                </a:solidFill>
                <a:latin typeface="Times New Roman" pitchFamily="18" charset="0"/>
                <a:cs typeface="Times New Roman" pitchFamily="18" charset="0"/>
              </a:rPr>
              <a:t>Папулы твёрдого нёба</a:t>
            </a:r>
          </a:p>
        </p:txBody>
      </p:sp>
    </p:spTree>
    <p:extLst>
      <p:ext uri="{BB962C8B-B14F-4D97-AF65-F5344CB8AC3E}">
        <p14:creationId xmlns:p14="http://schemas.microsoft.com/office/powerpoint/2010/main" val="110304343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09600" y="304801"/>
            <a:ext cx="10972800" cy="334963"/>
          </a:xfrm>
        </p:spPr>
        <p:txBody>
          <a:bodyPr>
            <a:normAutofit fontScale="90000"/>
          </a:bodyPr>
          <a:lstStyle/>
          <a:p>
            <a:pPr eaLnBrk="1" hangingPunct="1"/>
            <a:r>
              <a:rPr lang="ru-RU" sz="2400" b="1" smtClean="0">
                <a:solidFill>
                  <a:schemeClr val="tx1"/>
                </a:solidFill>
                <a:latin typeface="Times New Roman" pitchFamily="18" charset="0"/>
                <a:cs typeface="Times New Roman" pitchFamily="18" charset="0"/>
              </a:rPr>
              <a:t>Вторичный сифилис</a:t>
            </a:r>
          </a:p>
        </p:txBody>
      </p:sp>
      <p:pic>
        <p:nvPicPr>
          <p:cNvPr id="104451" name="Picture 3" descr="л"/>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10352" y="838200"/>
            <a:ext cx="5175249" cy="5867400"/>
          </a:xfrm>
          <a:noFill/>
        </p:spPr>
      </p:pic>
      <p:pic>
        <p:nvPicPr>
          <p:cNvPr id="104452" name="Picture 4" descr="л"/>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8000" y="838200"/>
            <a:ext cx="5251451" cy="5913438"/>
          </a:xfrm>
          <a:noFill/>
        </p:spPr>
      </p:pic>
    </p:spTree>
    <p:extLst>
      <p:ext uri="{BB962C8B-B14F-4D97-AF65-F5344CB8AC3E}">
        <p14:creationId xmlns:p14="http://schemas.microsoft.com/office/powerpoint/2010/main" val="40276464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09600" y="274638"/>
            <a:ext cx="10972800" cy="487362"/>
          </a:xfrm>
        </p:spPr>
        <p:txBody>
          <a:bodyPr/>
          <a:lstStyle/>
          <a:p>
            <a:pPr eaLnBrk="1" hangingPunct="1"/>
            <a:r>
              <a:rPr lang="ru-RU" sz="2400" b="1" smtClean="0">
                <a:solidFill>
                  <a:schemeClr val="tx1"/>
                </a:solidFill>
                <a:latin typeface="Times New Roman" pitchFamily="18" charset="0"/>
                <a:cs typeface="Times New Roman" pitchFamily="18" charset="0"/>
              </a:rPr>
              <a:t>Вторичный сифилис</a:t>
            </a:r>
          </a:p>
        </p:txBody>
      </p:sp>
      <p:pic>
        <p:nvPicPr>
          <p:cNvPr id="105475" name="Picture 3" descr="л"/>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285" y="884238"/>
            <a:ext cx="11609916" cy="5848350"/>
          </a:xfrm>
          <a:noFill/>
        </p:spPr>
      </p:pic>
    </p:spTree>
    <p:extLst>
      <p:ext uri="{BB962C8B-B14F-4D97-AF65-F5344CB8AC3E}">
        <p14:creationId xmlns:p14="http://schemas.microsoft.com/office/powerpoint/2010/main" val="9068437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07533" y="692150"/>
            <a:ext cx="10752667" cy="5761038"/>
          </a:xfrm>
          <a:noFill/>
        </p:spPr>
      </p:pic>
    </p:spTree>
    <p:extLst>
      <p:ext uri="{BB962C8B-B14F-4D97-AF65-F5344CB8AC3E}">
        <p14:creationId xmlns:p14="http://schemas.microsoft.com/office/powerpoint/2010/main" val="732130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274638"/>
            <a:ext cx="10972800" cy="563562"/>
          </a:xfrm>
        </p:spPr>
        <p:txBody>
          <a:bodyPr/>
          <a:lstStyle/>
          <a:p>
            <a:pPr eaLnBrk="1" hangingPunct="1"/>
            <a:r>
              <a:rPr lang="ru-RU" sz="2400" b="1" smtClean="0">
                <a:solidFill>
                  <a:schemeClr val="tx1"/>
                </a:solidFill>
                <a:latin typeface="Times New Roman" pitchFamily="18" charset="0"/>
                <a:cs typeface="Times New Roman" pitchFamily="18" charset="0"/>
              </a:rPr>
              <a:t>Вторичный сифилис, поражение мягкого нёба</a:t>
            </a:r>
          </a:p>
        </p:txBody>
      </p:sp>
      <p:pic>
        <p:nvPicPr>
          <p:cNvPr id="99331" name="Picture 3" descr="л"/>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8234" y="990600"/>
            <a:ext cx="11527367" cy="5765800"/>
          </a:xfrm>
          <a:noFill/>
        </p:spPr>
      </p:pic>
    </p:spTree>
    <p:extLst>
      <p:ext uri="{BB962C8B-B14F-4D97-AF65-F5344CB8AC3E}">
        <p14:creationId xmlns:p14="http://schemas.microsoft.com/office/powerpoint/2010/main" val="37934167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a:xfrm>
            <a:off x="434340" y="304800"/>
            <a:ext cx="11393866" cy="5791200"/>
          </a:xfrm>
          <a:ln>
            <a:solidFill>
              <a:schemeClr val="accent2">
                <a:lumMod val="50000"/>
              </a:schemeClr>
            </a:solidFill>
          </a:ln>
        </p:spPr>
        <p:txBody>
          <a:bodyPr>
            <a:normAutofit/>
          </a:bodyPr>
          <a:lstStyle/>
          <a:p>
            <a:pPr marL="0" indent="0" algn="ctr">
              <a:lnSpc>
                <a:spcPct val="150000"/>
              </a:lnSpc>
              <a:buNone/>
            </a:pPr>
            <a:r>
              <a:rPr lang="ru-RU" b="1" dirty="0" smtClean="0">
                <a:latin typeface="Times New Roman" panose="02020603050405020304" pitchFamily="18" charset="0"/>
                <a:cs typeface="Times New Roman" panose="02020603050405020304" pitchFamily="18" charset="0"/>
              </a:rPr>
              <a:t>Актиномикоз</a:t>
            </a:r>
          </a:p>
          <a:p>
            <a:pPr marL="0" indent="0" algn="ctr">
              <a:lnSpc>
                <a:spcPct val="150000"/>
              </a:lnSpc>
              <a:buNone/>
            </a:pPr>
            <a:r>
              <a:rPr lang="ru-RU" b="1" dirty="0" smtClean="0">
                <a:latin typeface="Times New Roman" panose="02020603050405020304" pitchFamily="18" charset="0"/>
                <a:cs typeface="Times New Roman" panose="02020603050405020304" pitchFamily="18" charset="0"/>
              </a:rPr>
              <a:t>   Лучистые </a:t>
            </a:r>
            <a:r>
              <a:rPr lang="ru-RU" b="1" dirty="0">
                <a:latin typeface="Times New Roman" panose="02020603050405020304" pitchFamily="18" charset="0"/>
                <a:cs typeface="Times New Roman" panose="02020603050405020304" pitchFamily="18" charset="0"/>
              </a:rPr>
              <a:t>грибы очень широко распространены в </a:t>
            </a:r>
            <a:r>
              <a:rPr lang="ru-RU" b="1" dirty="0" smtClean="0">
                <a:latin typeface="Times New Roman" panose="02020603050405020304" pitchFamily="18" charset="0"/>
                <a:cs typeface="Times New Roman" panose="02020603050405020304" pitchFamily="18" charset="0"/>
              </a:rPr>
              <a:t>природе</a:t>
            </a:r>
            <a:r>
              <a:rPr lang="ru-RU" b="1" dirty="0">
                <a:latin typeface="Times New Roman" panose="02020603050405020304" pitchFamily="18" charset="0"/>
                <a:cs typeface="Times New Roman" panose="02020603050405020304" pitchFamily="18" charset="0"/>
              </a:rPr>
              <a:t>. Они относятся к группе низших растительных организмов и находятся в воздухе, воде, почве, на растениях в организмах животных и человека. В организме человека грибы обитают в полости рта (зубной налёт, полости кариозных зубов, зубодесневые карманы, миндалины</a:t>
            </a:r>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протоки слюнных желёз), в пищеварительном тракте, на коже и т. д.</a:t>
            </a:r>
          </a:p>
          <a:p>
            <a:pPr algn="ctr">
              <a:lnSpc>
                <a:spcPct val="150000"/>
              </a:lnSpc>
            </a:pP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9559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60785"/>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Актиномикоз</a:t>
            </a:r>
            <a:endParaRPr lang="ru-RU" sz="24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4120" y="1350638"/>
            <a:ext cx="6837292" cy="5187321"/>
          </a:xfrm>
        </p:spPr>
      </p:pic>
    </p:spTree>
    <p:extLst>
      <p:ext uri="{BB962C8B-B14F-4D97-AF65-F5344CB8AC3E}">
        <p14:creationId xmlns:p14="http://schemas.microsoft.com/office/powerpoint/2010/main" val="701320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0"/>
            <a:ext cx="9144000" cy="6021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56884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28800" y="1"/>
            <a:ext cx="8839200" cy="6099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9888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422400" y="304801"/>
            <a:ext cx="10066594" cy="639096"/>
          </a:xfrm>
        </p:spPr>
        <p:txBody>
          <a:bodyPr>
            <a:normAutofit fontScale="90000"/>
          </a:bodyPr>
          <a:lstStyle/>
          <a:p>
            <a:pPr algn="ctr"/>
            <a:r>
              <a:rPr lang="ru-RU" sz="4000" dirty="0" err="1">
                <a:solidFill>
                  <a:schemeClr val="tx1"/>
                </a:solidFill>
                <a:latin typeface="Times New Roman" pitchFamily="18" charset="0"/>
                <a:cs typeface="Times New Roman" pitchFamily="18" charset="0"/>
              </a:rPr>
              <a:t>Герпесвирусы</a:t>
            </a:r>
            <a:r>
              <a:rPr lang="ru-RU" sz="4000" dirty="0">
                <a:solidFill>
                  <a:schemeClr val="tx1"/>
                </a:solidFill>
                <a:latin typeface="Times New Roman" pitchFamily="18" charset="0"/>
                <a:cs typeface="Times New Roman" pitchFamily="18" charset="0"/>
              </a:rPr>
              <a:t> человека</a:t>
            </a:r>
            <a:endParaRPr lang="en-US" sz="4000" dirty="0">
              <a:solidFill>
                <a:schemeClr val="tx1"/>
              </a:solidFill>
              <a:latin typeface="Times New Roman" pitchFamily="18" charset="0"/>
              <a:cs typeface="Times New Roman" pitchFamily="18" charset="0"/>
            </a:endParaRPr>
          </a:p>
        </p:txBody>
      </p:sp>
      <p:sp>
        <p:nvSpPr>
          <p:cNvPr id="313347" name="Rectangle 3"/>
          <p:cNvSpPr>
            <a:spLocks noGrp="1" noChangeArrowheads="1"/>
          </p:cNvSpPr>
          <p:nvPr>
            <p:ph type="body" sz="half" idx="2"/>
          </p:nvPr>
        </p:nvSpPr>
        <p:spPr>
          <a:xfrm>
            <a:off x="4837472" y="1017639"/>
            <a:ext cx="7093974" cy="5604387"/>
          </a:xfrm>
          <a:ln>
            <a:solidFill>
              <a:schemeClr val="accent2">
                <a:lumMod val="50000"/>
              </a:schemeClr>
            </a:solidFill>
          </a:ln>
        </p:spPr>
        <p:txBody>
          <a:bodyPr/>
          <a:lstStyle/>
          <a:p>
            <a:pPr>
              <a:lnSpc>
                <a:spcPct val="115000"/>
              </a:lnSpc>
              <a:buFont typeface="Wingdings" pitchFamily="2" charset="2"/>
              <a:buNone/>
            </a:pPr>
            <a:r>
              <a:rPr lang="ru-RU" sz="2400" b="1" dirty="0" err="1">
                <a:solidFill>
                  <a:srgbClr val="663300"/>
                </a:solidFill>
                <a:latin typeface="Times New Roman" pitchFamily="18" charset="0"/>
                <a:cs typeface="Times New Roman" pitchFamily="18" charset="0"/>
              </a:rPr>
              <a:t>Альфа-герпесвирусы</a:t>
            </a:r>
            <a:endParaRPr lang="en-US" sz="2400" b="1" dirty="0">
              <a:solidFill>
                <a:srgbClr val="663300"/>
              </a:solidFill>
              <a:latin typeface="Times New Roman" pitchFamily="18" charset="0"/>
              <a:cs typeface="Times New Roman" pitchFamily="18" charset="0"/>
            </a:endParaRPr>
          </a:p>
          <a:p>
            <a:pPr>
              <a:lnSpc>
                <a:spcPct val="115000"/>
              </a:lnSpc>
            </a:pPr>
            <a:r>
              <a:rPr lang="ru-RU" sz="2000" b="1" dirty="0">
                <a:latin typeface="Times New Roman" pitchFamily="18" charset="0"/>
                <a:cs typeface="Times New Roman" pitchFamily="18" charset="0"/>
              </a:rPr>
              <a:t>Вирус простого герпеса 1-го типа  </a:t>
            </a:r>
            <a:r>
              <a:rPr lang="en-US" sz="2000" b="1" dirty="0">
                <a:latin typeface="Times New Roman" pitchFamily="18" charset="0"/>
                <a:cs typeface="Times New Roman" pitchFamily="18" charset="0"/>
              </a:rPr>
              <a:t>(</a:t>
            </a:r>
            <a:r>
              <a:rPr lang="ru-RU" sz="2000" b="1" dirty="0">
                <a:latin typeface="Times New Roman" pitchFamily="18" charset="0"/>
                <a:cs typeface="Times New Roman" pitchFamily="18" charset="0"/>
              </a:rPr>
              <a:t>ВПГ</a:t>
            </a:r>
            <a:r>
              <a:rPr lang="en-US" sz="2000" b="1" dirty="0">
                <a:latin typeface="Times New Roman" pitchFamily="18" charset="0"/>
                <a:cs typeface="Times New Roman" pitchFamily="18" charset="0"/>
              </a:rPr>
              <a:t>-1)</a:t>
            </a:r>
          </a:p>
          <a:p>
            <a:pPr>
              <a:lnSpc>
                <a:spcPct val="115000"/>
              </a:lnSpc>
            </a:pPr>
            <a:r>
              <a:rPr lang="ru-RU" sz="2000" b="1" dirty="0">
                <a:latin typeface="Times New Roman" pitchFamily="18" charset="0"/>
                <a:cs typeface="Times New Roman" pitchFamily="18" charset="0"/>
              </a:rPr>
              <a:t>Вирус простого герпеса 2-го типа  </a:t>
            </a:r>
            <a:r>
              <a:rPr lang="en-US" sz="2000" b="1" dirty="0">
                <a:latin typeface="Times New Roman" pitchFamily="18" charset="0"/>
                <a:cs typeface="Times New Roman" pitchFamily="18" charset="0"/>
              </a:rPr>
              <a:t>(</a:t>
            </a:r>
            <a:r>
              <a:rPr lang="ru-RU" sz="2000" b="1" dirty="0">
                <a:latin typeface="Times New Roman" pitchFamily="18" charset="0"/>
                <a:cs typeface="Times New Roman" pitchFamily="18" charset="0"/>
              </a:rPr>
              <a:t>ВПГ</a:t>
            </a:r>
            <a:r>
              <a:rPr lang="en-US" sz="2000" b="1" dirty="0">
                <a:latin typeface="Times New Roman" pitchFamily="18" charset="0"/>
                <a:cs typeface="Times New Roman" pitchFamily="18" charset="0"/>
              </a:rPr>
              <a:t>-</a:t>
            </a:r>
            <a:r>
              <a:rPr lang="ru-RU" sz="2000" b="1" dirty="0">
                <a:latin typeface="Times New Roman" pitchFamily="18" charset="0"/>
                <a:cs typeface="Times New Roman" pitchFamily="18" charset="0"/>
              </a:rPr>
              <a:t>2</a:t>
            </a:r>
            <a:r>
              <a:rPr lang="en-US" sz="2000" b="1" dirty="0">
                <a:latin typeface="Times New Roman" pitchFamily="18" charset="0"/>
                <a:cs typeface="Times New Roman" pitchFamily="18" charset="0"/>
              </a:rPr>
              <a:t>)</a:t>
            </a:r>
          </a:p>
          <a:p>
            <a:pPr>
              <a:lnSpc>
                <a:spcPct val="115000"/>
              </a:lnSpc>
            </a:pPr>
            <a:r>
              <a:rPr lang="ru-RU" sz="2000" b="1" dirty="0">
                <a:latin typeface="Times New Roman" pitchFamily="18" charset="0"/>
                <a:cs typeface="Times New Roman" pitchFamily="18" charset="0"/>
              </a:rPr>
              <a:t>Вирус </a:t>
            </a:r>
            <a:r>
              <a:rPr lang="ru-RU" sz="2000" b="1" dirty="0" err="1">
                <a:latin typeface="Times New Roman" pitchFamily="18" charset="0"/>
                <a:cs typeface="Times New Roman" pitchFamily="18" charset="0"/>
              </a:rPr>
              <a:t>Варицелла</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зостер</a:t>
            </a:r>
            <a:r>
              <a:rPr lang="en-GB"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ВЗВ</a:t>
            </a:r>
            <a:r>
              <a:rPr lang="en-GB" sz="2000" b="1" dirty="0">
                <a:latin typeface="Times New Roman" pitchFamily="18" charset="0"/>
                <a:cs typeface="Times New Roman" pitchFamily="18" charset="0"/>
              </a:rPr>
              <a:t>)</a:t>
            </a:r>
          </a:p>
          <a:p>
            <a:pPr>
              <a:lnSpc>
                <a:spcPct val="115000"/>
              </a:lnSpc>
              <a:buFont typeface="Wingdings" pitchFamily="2" charset="2"/>
              <a:buNone/>
            </a:pPr>
            <a:r>
              <a:rPr lang="ru-RU" sz="2400" b="1" dirty="0" err="1">
                <a:solidFill>
                  <a:srgbClr val="663300"/>
                </a:solidFill>
                <a:latin typeface="Times New Roman" pitchFamily="18" charset="0"/>
                <a:cs typeface="Times New Roman" pitchFamily="18" charset="0"/>
              </a:rPr>
              <a:t>Бета-герпесвирусы</a:t>
            </a:r>
            <a:endParaRPr lang="en-GB" sz="2400" b="1" dirty="0">
              <a:solidFill>
                <a:srgbClr val="663300"/>
              </a:solidFill>
              <a:latin typeface="Times New Roman" pitchFamily="18" charset="0"/>
              <a:cs typeface="Times New Roman" pitchFamily="18" charset="0"/>
            </a:endParaRPr>
          </a:p>
          <a:p>
            <a:pPr>
              <a:lnSpc>
                <a:spcPct val="115000"/>
              </a:lnSpc>
            </a:pPr>
            <a:r>
              <a:rPr lang="ru-RU" sz="2000" b="1" dirty="0" err="1">
                <a:latin typeface="Times New Roman" pitchFamily="18" charset="0"/>
                <a:cs typeface="Times New Roman" pitchFamily="18" charset="0"/>
              </a:rPr>
              <a:t>Цитомегаловирус</a:t>
            </a:r>
            <a:r>
              <a:rPr lang="en-GB"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ЦМВ</a:t>
            </a:r>
            <a:r>
              <a:rPr lang="en-US" sz="2000" b="1" dirty="0">
                <a:latin typeface="Times New Roman" pitchFamily="18" charset="0"/>
                <a:cs typeface="Times New Roman" pitchFamily="18" charset="0"/>
              </a:rPr>
              <a:t>)</a:t>
            </a:r>
          </a:p>
          <a:p>
            <a:pPr>
              <a:lnSpc>
                <a:spcPct val="115000"/>
              </a:lnSpc>
            </a:pPr>
            <a:r>
              <a:rPr lang="ru-RU" sz="2000" b="1" dirty="0">
                <a:latin typeface="Times New Roman" pitchFamily="18" charset="0"/>
                <a:cs typeface="Times New Roman" pitchFamily="18" charset="0"/>
              </a:rPr>
              <a:t>Человеческий герпес вирус 6-го типа</a:t>
            </a:r>
            <a:r>
              <a:rPr lang="en-US"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ЧГВ</a:t>
            </a:r>
            <a:r>
              <a:rPr lang="en-US" sz="2000" b="1" dirty="0">
                <a:latin typeface="Times New Roman" pitchFamily="18" charset="0"/>
                <a:cs typeface="Times New Roman" pitchFamily="18" charset="0"/>
              </a:rPr>
              <a:t>-6)</a:t>
            </a:r>
          </a:p>
          <a:p>
            <a:pPr>
              <a:lnSpc>
                <a:spcPct val="115000"/>
              </a:lnSpc>
            </a:pPr>
            <a:r>
              <a:rPr lang="ru-RU" sz="2000" b="1" dirty="0">
                <a:latin typeface="Times New Roman" pitchFamily="18" charset="0"/>
                <a:cs typeface="Times New Roman" pitchFamily="18" charset="0"/>
              </a:rPr>
              <a:t>Человеческий герпес вирус 7-го типа</a:t>
            </a:r>
            <a:r>
              <a:rPr lang="en-US"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ЧГВ</a:t>
            </a:r>
            <a:r>
              <a:rPr lang="en-US" sz="2000" b="1" dirty="0">
                <a:latin typeface="Times New Roman" pitchFamily="18" charset="0"/>
                <a:cs typeface="Times New Roman" pitchFamily="18" charset="0"/>
              </a:rPr>
              <a:t>-</a:t>
            </a:r>
            <a:r>
              <a:rPr lang="ru-RU" sz="2000" b="1" dirty="0">
                <a:latin typeface="Times New Roman" pitchFamily="18" charset="0"/>
                <a:cs typeface="Times New Roman" pitchFamily="18" charset="0"/>
              </a:rPr>
              <a:t>7</a:t>
            </a:r>
            <a:r>
              <a:rPr lang="en-US" sz="2000" b="1" dirty="0">
                <a:latin typeface="Times New Roman" pitchFamily="18" charset="0"/>
                <a:cs typeface="Times New Roman" pitchFamily="18" charset="0"/>
              </a:rPr>
              <a:t>)</a:t>
            </a:r>
          </a:p>
          <a:p>
            <a:pPr>
              <a:lnSpc>
                <a:spcPct val="115000"/>
              </a:lnSpc>
              <a:buFont typeface="Wingdings" pitchFamily="2" charset="2"/>
              <a:buNone/>
            </a:pPr>
            <a:r>
              <a:rPr lang="ru-RU" sz="2000" b="1" dirty="0" err="1">
                <a:solidFill>
                  <a:srgbClr val="663300"/>
                </a:solidFill>
                <a:latin typeface="Times New Roman" pitchFamily="18" charset="0"/>
                <a:cs typeface="Times New Roman" pitchFamily="18" charset="0"/>
              </a:rPr>
              <a:t>Гамма-герпесвирусы</a:t>
            </a:r>
            <a:endParaRPr lang="en-US" sz="2000" b="1" dirty="0">
              <a:solidFill>
                <a:srgbClr val="663300"/>
              </a:solidFill>
              <a:latin typeface="Times New Roman" pitchFamily="18" charset="0"/>
              <a:cs typeface="Times New Roman" pitchFamily="18" charset="0"/>
            </a:endParaRPr>
          </a:p>
          <a:p>
            <a:pPr>
              <a:lnSpc>
                <a:spcPct val="115000"/>
              </a:lnSpc>
            </a:pPr>
            <a:r>
              <a:rPr lang="ru-RU" sz="2000" b="1" dirty="0">
                <a:latin typeface="Times New Roman" pitchFamily="18" charset="0"/>
                <a:cs typeface="Times New Roman" pitchFamily="18" charset="0"/>
              </a:rPr>
              <a:t>Вирус Эпштейн - </a:t>
            </a:r>
            <a:r>
              <a:rPr lang="ru-RU" sz="2000" b="1" dirty="0" err="1">
                <a:latin typeface="Times New Roman" pitchFamily="18" charset="0"/>
                <a:cs typeface="Times New Roman" pitchFamily="18" charset="0"/>
              </a:rPr>
              <a:t>Барр</a:t>
            </a:r>
            <a:r>
              <a:rPr lang="en-US"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ЭБВ</a:t>
            </a:r>
            <a:r>
              <a:rPr lang="en-US" sz="2000" b="1" dirty="0">
                <a:latin typeface="Times New Roman" pitchFamily="18" charset="0"/>
                <a:cs typeface="Times New Roman" pitchFamily="18" charset="0"/>
              </a:rPr>
              <a:t>)</a:t>
            </a:r>
          </a:p>
          <a:p>
            <a:pPr>
              <a:lnSpc>
                <a:spcPct val="115000"/>
              </a:lnSpc>
            </a:pPr>
            <a:r>
              <a:rPr lang="ru-RU" sz="2000" b="1" dirty="0">
                <a:latin typeface="Times New Roman" pitchFamily="18" charset="0"/>
                <a:cs typeface="Times New Roman" pitchFamily="18" charset="0"/>
              </a:rPr>
              <a:t>Человеческий герпес вирус 8-го типа</a:t>
            </a:r>
            <a:r>
              <a:rPr lang="en-US" sz="2000" b="1" dirty="0">
                <a:latin typeface="Times New Roman" pitchFamily="18" charset="0"/>
                <a:cs typeface="Times New Roman" pitchFamily="18" charset="0"/>
              </a:rPr>
              <a:t> (</a:t>
            </a:r>
            <a:r>
              <a:rPr lang="ru-RU" sz="2000" b="1" dirty="0">
                <a:latin typeface="Times New Roman" pitchFamily="18" charset="0"/>
                <a:cs typeface="Times New Roman" pitchFamily="18" charset="0"/>
              </a:rPr>
              <a:t>ЧГВ</a:t>
            </a:r>
            <a:r>
              <a:rPr lang="en-US" sz="2000" dirty="0">
                <a:latin typeface="Times New Roman" pitchFamily="18" charset="0"/>
                <a:cs typeface="Times New Roman" pitchFamily="18" charset="0"/>
              </a:rPr>
              <a:t>-</a:t>
            </a:r>
            <a:r>
              <a:rPr lang="ru-RU" sz="2000" dirty="0">
                <a:latin typeface="Times New Roman" pitchFamily="18" charset="0"/>
                <a:cs typeface="Times New Roman" pitchFamily="18" charset="0"/>
              </a:rPr>
              <a:t>8</a:t>
            </a:r>
            <a:r>
              <a:rPr lang="en-US" sz="2000" dirty="0">
                <a:latin typeface="Times New Roman" pitchFamily="18" charset="0"/>
                <a:cs typeface="Times New Roman" pitchFamily="18" charset="0"/>
              </a:rPr>
              <a:t>)</a:t>
            </a:r>
          </a:p>
        </p:txBody>
      </p:sp>
      <p:pic>
        <p:nvPicPr>
          <p:cNvPr id="313348" name="Picture 4" descr="electron_micrograph"/>
          <p:cNvPicPr>
            <a:picLocks noChangeAspect="1" noChangeArrowheads="1"/>
          </p:cNvPicPr>
          <p:nvPr/>
        </p:nvPicPr>
        <p:blipFill>
          <a:blip r:embed="rId3" cstate="print">
            <a:lum contrast="24000"/>
          </a:blip>
          <a:srcRect l="24400" t="16776" r="24667" b="6953"/>
          <a:stretch>
            <a:fillRect/>
          </a:stretch>
        </p:blipFill>
        <p:spPr bwMode="auto">
          <a:xfrm>
            <a:off x="508001" y="1676400"/>
            <a:ext cx="3990258" cy="3683000"/>
          </a:xfrm>
          <a:prstGeom prst="rect">
            <a:avLst/>
          </a:prstGeom>
          <a:noFill/>
          <a:ln w="9525">
            <a:noFill/>
            <a:miter lim="800000"/>
            <a:headEnd/>
            <a:tailEnd/>
          </a:ln>
          <a:effectLst/>
        </p:spPr>
      </p:pic>
      <p:sp>
        <p:nvSpPr>
          <p:cNvPr id="313349" name="Rectangle 5"/>
          <p:cNvSpPr>
            <a:spLocks noChangeArrowheads="1"/>
          </p:cNvSpPr>
          <p:nvPr/>
        </p:nvSpPr>
        <p:spPr bwMode="auto">
          <a:xfrm>
            <a:off x="508000" y="1676400"/>
            <a:ext cx="3990259" cy="3676650"/>
          </a:xfrm>
          <a:prstGeom prst="rect">
            <a:avLst/>
          </a:prstGeom>
          <a:noFill/>
          <a:ln w="12700">
            <a:solidFill>
              <a:schemeClr val="tx1"/>
            </a:solidFill>
            <a:miter lim="800000"/>
            <a:headEnd/>
            <a:tailEnd/>
          </a:ln>
          <a:effectLst/>
        </p:spPr>
        <p:txBody>
          <a:bodyPr wrap="none" anchor="ctr"/>
          <a:lstStyle/>
          <a:p>
            <a:endParaRPr lang="ru-RU"/>
          </a:p>
        </p:txBody>
      </p:sp>
    </p:spTree>
    <p:extLst>
      <p:ext uri="{BB962C8B-B14F-4D97-AF65-F5344CB8AC3E}">
        <p14:creationId xmlns:p14="http://schemas.microsoft.com/office/powerpoint/2010/main" val="14781627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Герпес симплекс пол рта_3A"/>
          <p:cNvPicPr>
            <a:picLocks noGrp="1" noChangeAspect="1" noChangeArrowheads="1"/>
          </p:cNvPicPr>
          <p:nvPr>
            <p:ph/>
          </p:nvPr>
        </p:nvPicPr>
        <p:blipFill>
          <a:blip r:embed="rId2">
            <a:extLst>
              <a:ext uri="{28A0092B-C50C-407E-A947-70E740481C1C}">
                <a14:useLocalDpi xmlns:a14="http://schemas.microsoft.com/office/drawing/2010/main" val="0"/>
              </a:ext>
            </a:extLst>
          </a:blip>
          <a:srcRect t="20049"/>
          <a:stretch>
            <a:fillRect/>
          </a:stretch>
        </p:blipFill>
        <p:spPr>
          <a:xfrm>
            <a:off x="2438401" y="0"/>
            <a:ext cx="684371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2296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6082"/>
                                        </p:tgtEl>
                                        <p:attrNameLst>
                                          <p:attrName>style.visibility</p:attrName>
                                        </p:attrNameLst>
                                      </p:cBhvr>
                                      <p:to>
                                        <p:strVal val="visible"/>
                                      </p:to>
                                    </p:set>
                                    <p:anim calcmode="lin" valueType="num">
                                      <p:cBhvr>
                                        <p:cTn id="7" dur="1000" fill="hold"/>
                                        <p:tgtEl>
                                          <p:spTgt spid="46082"/>
                                        </p:tgtEl>
                                        <p:attrNameLst>
                                          <p:attrName>ppt_w</p:attrName>
                                        </p:attrNameLst>
                                      </p:cBhvr>
                                      <p:tavLst>
                                        <p:tav tm="0">
                                          <p:val>
                                            <p:fltVal val="0"/>
                                          </p:val>
                                        </p:tav>
                                        <p:tav tm="100000">
                                          <p:val>
                                            <p:strVal val="#ppt_w"/>
                                          </p:val>
                                        </p:tav>
                                      </p:tavLst>
                                    </p:anim>
                                    <p:anim calcmode="lin" valueType="num">
                                      <p:cBhvr>
                                        <p:cTn id="8" dur="1000" fill="hold"/>
                                        <p:tgtEl>
                                          <p:spTgt spid="46082"/>
                                        </p:tgtEl>
                                        <p:attrNameLst>
                                          <p:attrName>ppt_h</p:attrName>
                                        </p:attrNameLst>
                                      </p:cBhvr>
                                      <p:tavLst>
                                        <p:tav tm="0">
                                          <p:val>
                                            <p:fltVal val="0"/>
                                          </p:val>
                                        </p:tav>
                                        <p:tav tm="100000">
                                          <p:val>
                                            <p:strVal val="#ppt_h"/>
                                          </p:val>
                                        </p:tav>
                                      </p:tavLst>
                                    </p:anim>
                                    <p:anim calcmode="lin" valueType="num">
                                      <p:cBhvr>
                                        <p:cTn id="9" dur="1000" fill="hold"/>
                                        <p:tgtEl>
                                          <p:spTgt spid="46082"/>
                                        </p:tgtEl>
                                        <p:attrNameLst>
                                          <p:attrName>style.rotation</p:attrName>
                                        </p:attrNameLst>
                                      </p:cBhvr>
                                      <p:tavLst>
                                        <p:tav tm="0">
                                          <p:val>
                                            <p:fltVal val="90"/>
                                          </p:val>
                                        </p:tav>
                                        <p:tav tm="100000">
                                          <p:val>
                                            <p:fltVal val="0"/>
                                          </p:val>
                                        </p:tav>
                                      </p:tavLst>
                                    </p:anim>
                                    <p:animEffect transition="in" filter="fade">
                                      <p:cBhvr>
                                        <p:cTn id="10" dur="1000"/>
                                        <p:tgtEl>
                                          <p:spTgt spid="460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46082"/>
                                        </p:tgtEl>
                                        <p:attrNameLst>
                                          <p:attrName>ppt_w</p:attrName>
                                        </p:attrNameLst>
                                      </p:cBhvr>
                                      <p:tavLst>
                                        <p:tav tm="0">
                                          <p:val>
                                            <p:strVal val="ppt_w"/>
                                          </p:val>
                                        </p:tav>
                                        <p:tav tm="100000">
                                          <p:val>
                                            <p:fltVal val="0"/>
                                          </p:val>
                                        </p:tav>
                                      </p:tavLst>
                                    </p:anim>
                                    <p:anim calcmode="lin" valueType="num">
                                      <p:cBhvr>
                                        <p:cTn id="15" dur="500"/>
                                        <p:tgtEl>
                                          <p:spTgt spid="46082"/>
                                        </p:tgtEl>
                                        <p:attrNameLst>
                                          <p:attrName>ppt_h</p:attrName>
                                        </p:attrNameLst>
                                      </p:cBhvr>
                                      <p:tavLst>
                                        <p:tav tm="0">
                                          <p:val>
                                            <p:strVal val="ppt_h"/>
                                          </p:val>
                                        </p:tav>
                                        <p:tav tm="100000">
                                          <p:val>
                                            <p:fltVal val="0"/>
                                          </p:val>
                                        </p:tav>
                                      </p:tavLst>
                                    </p:anim>
                                    <p:animEffect transition="out" filter="fade">
                                      <p:cBhvr>
                                        <p:cTn id="16" dur="500"/>
                                        <p:tgtEl>
                                          <p:spTgt spid="46082"/>
                                        </p:tgtEl>
                                      </p:cBhvr>
                                    </p:animEffect>
                                    <p:set>
                                      <p:cBhvr>
                                        <p:cTn id="17" dur="1" fill="hold">
                                          <p:stCondLst>
                                            <p:cond delay="499"/>
                                          </p:stCondLst>
                                        </p:cTn>
                                        <p:tgtEl>
                                          <p:spTgt spid="46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Герпес симплекс пол рта_1A"/>
          <p:cNvPicPr>
            <a:picLocks noGrp="1" noChangeAspect="1" noChangeArrowheads="1"/>
          </p:cNvPicPr>
          <p:nvPr>
            <p:ph/>
          </p:nvPr>
        </p:nvPicPr>
        <p:blipFill>
          <a:blip r:embed="rId2">
            <a:extLst>
              <a:ext uri="{28A0092B-C50C-407E-A947-70E740481C1C}">
                <a14:useLocalDpi xmlns:a14="http://schemas.microsoft.com/office/drawing/2010/main" val="0"/>
              </a:ext>
            </a:extLst>
          </a:blip>
          <a:srcRect b="12659"/>
          <a:stretch>
            <a:fillRect/>
          </a:stretch>
        </p:blipFill>
        <p:spPr>
          <a:xfrm>
            <a:off x="3505200" y="0"/>
            <a:ext cx="53022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796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fltVal val="0"/>
                                          </p:val>
                                        </p:tav>
                                        <p:tav tm="100000">
                                          <p:val>
                                            <p:strVal val="#ppt_w"/>
                                          </p:val>
                                        </p:tav>
                                      </p:tavLst>
                                    </p:anim>
                                    <p:anim calcmode="lin" valueType="num">
                                      <p:cBhvr>
                                        <p:cTn id="8" dur="1000" fill="hold"/>
                                        <p:tgtEl>
                                          <p:spTgt spid="45058"/>
                                        </p:tgtEl>
                                        <p:attrNameLst>
                                          <p:attrName>ppt_h</p:attrName>
                                        </p:attrNameLst>
                                      </p:cBhvr>
                                      <p:tavLst>
                                        <p:tav tm="0">
                                          <p:val>
                                            <p:fltVal val="0"/>
                                          </p:val>
                                        </p:tav>
                                        <p:tav tm="100000">
                                          <p:val>
                                            <p:strVal val="#ppt_h"/>
                                          </p:val>
                                        </p:tav>
                                      </p:tavLst>
                                    </p:anim>
                                    <p:anim calcmode="lin" valueType="num">
                                      <p:cBhvr>
                                        <p:cTn id="9" dur="1000" fill="hold"/>
                                        <p:tgtEl>
                                          <p:spTgt spid="45058"/>
                                        </p:tgtEl>
                                        <p:attrNameLst>
                                          <p:attrName>style.rotation</p:attrName>
                                        </p:attrNameLst>
                                      </p:cBhvr>
                                      <p:tavLst>
                                        <p:tav tm="0">
                                          <p:val>
                                            <p:fltVal val="90"/>
                                          </p:val>
                                        </p:tav>
                                        <p:tav tm="100000">
                                          <p:val>
                                            <p:fltVal val="0"/>
                                          </p:val>
                                        </p:tav>
                                      </p:tavLst>
                                    </p:anim>
                                    <p:animEffect transition="in" filter="fade">
                                      <p:cBhvr>
                                        <p:cTn id="10" dur="1000"/>
                                        <p:tgtEl>
                                          <p:spTgt spid="450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45058"/>
                                        </p:tgtEl>
                                        <p:attrNameLst>
                                          <p:attrName>ppt_w</p:attrName>
                                        </p:attrNameLst>
                                      </p:cBhvr>
                                      <p:tavLst>
                                        <p:tav tm="0">
                                          <p:val>
                                            <p:strVal val="ppt_w"/>
                                          </p:val>
                                        </p:tav>
                                        <p:tav tm="100000">
                                          <p:val>
                                            <p:fltVal val="0"/>
                                          </p:val>
                                        </p:tav>
                                      </p:tavLst>
                                    </p:anim>
                                    <p:anim calcmode="lin" valueType="num">
                                      <p:cBhvr>
                                        <p:cTn id="15" dur="500"/>
                                        <p:tgtEl>
                                          <p:spTgt spid="45058"/>
                                        </p:tgtEl>
                                        <p:attrNameLst>
                                          <p:attrName>ppt_h</p:attrName>
                                        </p:attrNameLst>
                                      </p:cBhvr>
                                      <p:tavLst>
                                        <p:tav tm="0">
                                          <p:val>
                                            <p:strVal val="ppt_h"/>
                                          </p:val>
                                        </p:tav>
                                        <p:tav tm="100000">
                                          <p:val>
                                            <p:fltVal val="0"/>
                                          </p:val>
                                        </p:tav>
                                      </p:tavLst>
                                    </p:anim>
                                    <p:animEffect transition="out" filter="fade">
                                      <p:cBhvr>
                                        <p:cTn id="16" dur="500"/>
                                        <p:tgtEl>
                                          <p:spTgt spid="45058"/>
                                        </p:tgtEl>
                                      </p:cBhvr>
                                    </p:animEffect>
                                    <p:set>
                                      <p:cBhvr>
                                        <p:cTn id="17" dur="1" fill="hold">
                                          <p:stCondLst>
                                            <p:cond delay="499"/>
                                          </p:stCondLst>
                                        </p:cTn>
                                        <p:tgtEl>
                                          <p:spTgt spid="450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404813"/>
            <a:ext cx="68405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ltGray">
          <a:xfrm>
            <a:off x="1631950" y="5589588"/>
            <a:ext cx="903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ru-RU" altLang="ru-RU" sz="2400" b="1">
                <a:latin typeface="CG Times" pitchFamily="18" charset="0"/>
              </a:rPr>
              <a:t>Стрептококковое импетиго</a:t>
            </a:r>
            <a:r>
              <a:rPr lang="ru-RU" altLang="ru-RU" sz="2400" b="1">
                <a:solidFill>
                  <a:schemeClr val="bg1"/>
                </a:solidFill>
                <a:latin typeface="CG Times" pitchFamily="18" charset="0"/>
              </a:rPr>
              <a:t> </a:t>
            </a:r>
          </a:p>
        </p:txBody>
      </p:sp>
    </p:spTree>
    <p:extLst>
      <p:ext uri="{BB962C8B-B14F-4D97-AF65-F5344CB8AC3E}">
        <p14:creationId xmlns:p14="http://schemas.microsoft.com/office/powerpoint/2010/main" val="1023594996"/>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img0100"/>
          <p:cNvPicPr>
            <a:picLocks noChangeAspect="1" noChangeArrowheads="1"/>
          </p:cNvPicPr>
          <p:nvPr/>
        </p:nvPicPr>
        <p:blipFill>
          <a:blip r:embed="rId2">
            <a:extLst>
              <a:ext uri="{28A0092B-C50C-407E-A947-70E740481C1C}">
                <a14:useLocalDpi xmlns:a14="http://schemas.microsoft.com/office/drawing/2010/main" val="0"/>
              </a:ext>
            </a:extLst>
          </a:blip>
          <a:srcRect r="17831" b="2266"/>
          <a:stretch>
            <a:fillRect/>
          </a:stretch>
        </p:blipFill>
        <p:spPr bwMode="auto">
          <a:xfrm>
            <a:off x="3287714" y="379414"/>
            <a:ext cx="6192837"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6"/>
          <p:cNvSpPr txBox="1">
            <a:spLocks noChangeArrowheads="1"/>
          </p:cNvSpPr>
          <p:nvPr/>
        </p:nvSpPr>
        <p:spPr bwMode="auto">
          <a:xfrm>
            <a:off x="2057400" y="5157789"/>
            <a:ext cx="838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50000"/>
              </a:lnSpc>
              <a:spcBef>
                <a:spcPct val="50000"/>
              </a:spcBef>
            </a:pPr>
            <a:r>
              <a:rPr lang="ru-RU" altLang="ru-RU" sz="2400" b="1">
                <a:latin typeface="CG Times" pitchFamily="18" charset="0"/>
              </a:rPr>
              <a:t>Щелевидное импетиго</a:t>
            </a:r>
          </a:p>
          <a:p>
            <a:pPr algn="ctr">
              <a:lnSpc>
                <a:spcPct val="50000"/>
              </a:lnSpc>
              <a:spcBef>
                <a:spcPct val="50000"/>
              </a:spcBef>
            </a:pPr>
            <a:r>
              <a:rPr lang="ru-RU" altLang="ru-RU" sz="2400" b="1">
                <a:latin typeface="CG Times" pitchFamily="18" charset="0"/>
              </a:rPr>
              <a:t>(ангулярный стоматит, заеда)</a:t>
            </a:r>
          </a:p>
        </p:txBody>
      </p:sp>
    </p:spTree>
    <p:extLst>
      <p:ext uri="{BB962C8B-B14F-4D97-AF65-F5344CB8AC3E}">
        <p14:creationId xmlns:p14="http://schemas.microsoft.com/office/powerpoint/2010/main" val="1966528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mg0004"/>
          <p:cNvPicPr>
            <a:picLocks noChangeAspect="1" noChangeArrowheads="1"/>
          </p:cNvPicPr>
          <p:nvPr/>
        </p:nvPicPr>
        <p:blipFill>
          <a:blip r:embed="rId2">
            <a:extLst>
              <a:ext uri="{28A0092B-C50C-407E-A947-70E740481C1C}">
                <a14:useLocalDpi xmlns:a14="http://schemas.microsoft.com/office/drawing/2010/main" val="0"/>
              </a:ext>
            </a:extLst>
          </a:blip>
          <a:srcRect r="27339" b="7953"/>
          <a:stretch>
            <a:fillRect/>
          </a:stretch>
        </p:blipFill>
        <p:spPr bwMode="auto">
          <a:xfrm>
            <a:off x="6096000" y="836614"/>
            <a:ext cx="43561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4"/>
          <p:cNvSpPr txBox="1">
            <a:spLocks noChangeArrowheads="1"/>
          </p:cNvSpPr>
          <p:nvPr/>
        </p:nvSpPr>
        <p:spPr bwMode="auto">
          <a:xfrm>
            <a:off x="6456363" y="1268413"/>
            <a:ext cx="3429000" cy="61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70000"/>
              </a:lnSpc>
              <a:spcBef>
                <a:spcPct val="50000"/>
              </a:spcBef>
            </a:pPr>
            <a:r>
              <a:rPr lang="ru-RU" altLang="ru-RU" sz="2400" b="1" dirty="0">
                <a:solidFill>
                  <a:schemeClr val="bg1"/>
                </a:solidFill>
                <a:latin typeface="CG Times" pitchFamily="18" charset="0"/>
              </a:rPr>
              <a:t>Вегетирующий гнойный стоматит</a:t>
            </a:r>
          </a:p>
        </p:txBody>
      </p:sp>
      <p:pic>
        <p:nvPicPr>
          <p:cNvPr id="64516" name="Picture 5" descr="Язва, джиабет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01" y="836614"/>
            <a:ext cx="372586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6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picture"/>
          <p:cNvPicPr preferRelativeResize="0">
            <a:picLocks noChangeArrowheads="1"/>
          </p:cNvPicPr>
          <p:nvPr/>
        </p:nvPicPr>
        <p:blipFill>
          <a:blip r:embed="rId3" cstate="print"/>
          <a:srcRect/>
          <a:stretch>
            <a:fillRect/>
          </a:stretch>
        </p:blipFill>
        <p:spPr bwMode="auto">
          <a:xfrm>
            <a:off x="182880" y="1350329"/>
            <a:ext cx="5497830" cy="4524691"/>
          </a:xfrm>
          <a:prstGeom prst="rect">
            <a:avLst/>
          </a:prstGeom>
          <a:solidFill>
            <a:srgbClr val="FFFFFF"/>
          </a:solidFill>
          <a:ln w="9525">
            <a:solidFill>
              <a:srgbClr val="000000"/>
            </a:solidFill>
            <a:round/>
            <a:headEnd/>
            <a:tailEnd/>
          </a:ln>
        </p:spPr>
      </p:pic>
      <p:sp>
        <p:nvSpPr>
          <p:cNvPr id="300035" name="Rectangle 3"/>
          <p:cNvSpPr>
            <a:spLocks noChangeArrowheads="1"/>
          </p:cNvSpPr>
          <p:nvPr/>
        </p:nvSpPr>
        <p:spPr bwMode="auto">
          <a:xfrm>
            <a:off x="2982913" y="425450"/>
            <a:ext cx="7154862" cy="361854"/>
          </a:xfrm>
          <a:prstGeom prst="rect">
            <a:avLst/>
          </a:prstGeom>
          <a:noFill/>
          <a:ln w="9525">
            <a:noFill/>
            <a:miter lim="800000"/>
            <a:headEnd/>
            <a:tailEnd/>
          </a:ln>
          <a:effectLst/>
        </p:spPr>
        <p:txBody>
          <a:bodyPr lIns="84033" tIns="42017" rIns="84033" bIns="42017">
            <a:spAutoFit/>
          </a:bodyPr>
          <a:lstStyle/>
          <a:p>
            <a:pPr defTabSz="839788"/>
            <a:r>
              <a:rPr lang="ru-RU" b="1" dirty="0">
                <a:latin typeface="Times New Roman" pitchFamily="18" charset="0"/>
                <a:cs typeface="Times New Roman" pitchFamily="18" charset="0"/>
              </a:rPr>
              <a:t>КАНДИДОЗ </a:t>
            </a:r>
            <a:r>
              <a:rPr lang="ru-RU" b="1" dirty="0" smtClean="0">
                <a:latin typeface="Times New Roman" pitchFamily="18" charset="0"/>
                <a:cs typeface="Times New Roman" pitchFamily="18" charset="0"/>
              </a:rPr>
              <a:t>СЛИЗИСТОЙ </a:t>
            </a:r>
            <a:r>
              <a:rPr lang="ru-RU" b="1" dirty="0">
                <a:latin typeface="Times New Roman" pitchFamily="18" charset="0"/>
                <a:cs typeface="Times New Roman" pitchFamily="18" charset="0"/>
              </a:rPr>
              <a:t>ОБЛОЧКИ ПОЛОСТИ РТА</a:t>
            </a:r>
          </a:p>
        </p:txBody>
      </p:sp>
      <p:pic>
        <p:nvPicPr>
          <p:cNvPr id="300036" name="Picture 4" descr="hive-05"/>
          <p:cNvPicPr>
            <a:picLocks noChangeAspect="1" noChangeArrowheads="1"/>
          </p:cNvPicPr>
          <p:nvPr/>
        </p:nvPicPr>
        <p:blipFill>
          <a:blip r:embed="rId4" cstate="print"/>
          <a:srcRect/>
          <a:stretch>
            <a:fillRect/>
          </a:stretch>
        </p:blipFill>
        <p:spPr bwMode="auto">
          <a:xfrm>
            <a:off x="6208973" y="1350329"/>
            <a:ext cx="5535548" cy="4524691"/>
          </a:xfrm>
          <a:prstGeom prst="rect">
            <a:avLst/>
          </a:prstGeom>
          <a:noFill/>
          <a:ln>
            <a:solidFill>
              <a:srgbClr val="660033"/>
            </a:solidFill>
          </a:ln>
        </p:spPr>
      </p:pic>
    </p:spTree>
    <p:extLst>
      <p:ext uri="{BB962C8B-B14F-4D97-AF65-F5344CB8AC3E}">
        <p14:creationId xmlns:p14="http://schemas.microsoft.com/office/powerpoint/2010/main" val="39112115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2082" name="Object 2"/>
          <p:cNvGraphicFramePr>
            <a:graphicFrameLocks noChangeAspect="1"/>
          </p:cNvGraphicFramePr>
          <p:nvPr>
            <p:extLst>
              <p:ext uri="{D42A27DB-BD31-4B8C-83A1-F6EECF244321}">
                <p14:modId xmlns:p14="http://schemas.microsoft.com/office/powerpoint/2010/main" val="2932621247"/>
              </p:ext>
            </p:extLst>
          </p:nvPr>
        </p:nvGraphicFramePr>
        <p:xfrm>
          <a:off x="849785" y="347646"/>
          <a:ext cx="4065587" cy="4148137"/>
        </p:xfrm>
        <a:graphic>
          <a:graphicData uri="http://schemas.openxmlformats.org/presentationml/2006/ole">
            <mc:AlternateContent xmlns:mc="http://schemas.openxmlformats.org/markup-compatibility/2006">
              <mc:Choice xmlns:v="urn:schemas-microsoft-com:vml" Requires="v">
                <p:oleObj spid="_x0000_s1043" name="Рисунок" r:id="rId3" imgW="3076560" imgH="2305080" progId="">
                  <p:embed/>
                </p:oleObj>
              </mc:Choice>
              <mc:Fallback>
                <p:oleObj name="Рисунок" r:id="rId3" imgW="3076560" imgH="23050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5" y="347646"/>
                        <a:ext cx="4065587"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2083" name="Picture 3" descr="PSK15"/>
          <p:cNvPicPr>
            <a:picLocks noChangeAspect="1" noChangeArrowheads="1"/>
          </p:cNvPicPr>
          <p:nvPr/>
        </p:nvPicPr>
        <p:blipFill>
          <a:blip r:embed="rId5" cstate="print"/>
          <a:srcRect/>
          <a:stretch>
            <a:fillRect/>
          </a:stretch>
        </p:blipFill>
        <p:spPr bwMode="auto">
          <a:xfrm>
            <a:off x="6240017" y="260648"/>
            <a:ext cx="4046537" cy="2660650"/>
          </a:xfrm>
          <a:prstGeom prst="rect">
            <a:avLst/>
          </a:prstGeom>
          <a:noFill/>
          <a:ln w="9525">
            <a:noFill/>
            <a:miter lim="800000"/>
            <a:headEnd/>
            <a:tailEnd/>
          </a:ln>
        </p:spPr>
      </p:pic>
      <p:pic>
        <p:nvPicPr>
          <p:cNvPr id="302084" name="Picture 4" descr="Untitled-1"/>
          <p:cNvPicPr>
            <a:picLocks noChangeAspect="1" noChangeArrowheads="1"/>
          </p:cNvPicPr>
          <p:nvPr/>
        </p:nvPicPr>
        <p:blipFill>
          <a:blip r:embed="rId6" cstate="print"/>
          <a:srcRect/>
          <a:stretch>
            <a:fillRect/>
          </a:stretch>
        </p:blipFill>
        <p:spPr bwMode="auto">
          <a:xfrm>
            <a:off x="6816081" y="3287678"/>
            <a:ext cx="3312368" cy="3493513"/>
          </a:xfrm>
          <a:prstGeom prst="rect">
            <a:avLst/>
          </a:prstGeom>
          <a:noFill/>
          <a:ln w="9525">
            <a:noFill/>
            <a:miter lim="800000"/>
            <a:headEnd/>
            <a:tailEnd/>
          </a:ln>
        </p:spPr>
      </p:pic>
      <p:sp>
        <p:nvSpPr>
          <p:cNvPr id="302085" name="Rectangle 5"/>
          <p:cNvSpPr>
            <a:spLocks noChangeArrowheads="1"/>
          </p:cNvSpPr>
          <p:nvPr/>
        </p:nvSpPr>
        <p:spPr bwMode="auto">
          <a:xfrm>
            <a:off x="849785" y="4632326"/>
            <a:ext cx="4392141" cy="403225"/>
          </a:xfrm>
          <a:prstGeom prst="rect">
            <a:avLst/>
          </a:prstGeom>
          <a:noFill/>
          <a:ln w="9525">
            <a:noFill/>
            <a:miter lim="800000"/>
            <a:headEnd/>
            <a:tailEnd/>
          </a:ln>
          <a:effectLst/>
        </p:spPr>
        <p:txBody>
          <a:bodyPr wrap="none" lIns="84033" tIns="42017" rIns="84033" bIns="42017" anchor="ctr"/>
          <a:lstStyle/>
          <a:p>
            <a:pPr algn="ctr" defTabSz="839788"/>
            <a:r>
              <a:rPr lang="ru-RU" sz="1700" b="1" dirty="0">
                <a:latin typeface="Times New Roman" pitchFamily="18" charset="0"/>
                <a:cs typeface="Times New Roman" pitchFamily="18" charset="0"/>
              </a:rPr>
              <a:t>Гранулематозный глоссит</a:t>
            </a:r>
          </a:p>
        </p:txBody>
      </p:sp>
      <p:sp>
        <p:nvSpPr>
          <p:cNvPr id="302086" name="Rectangle 6"/>
          <p:cNvSpPr>
            <a:spLocks noChangeArrowheads="1"/>
          </p:cNvSpPr>
          <p:nvPr/>
        </p:nvSpPr>
        <p:spPr bwMode="auto">
          <a:xfrm>
            <a:off x="7080250" y="2894013"/>
            <a:ext cx="3346450" cy="400050"/>
          </a:xfrm>
          <a:prstGeom prst="rect">
            <a:avLst/>
          </a:prstGeom>
          <a:noFill/>
          <a:ln w="9525">
            <a:noFill/>
            <a:miter lim="800000"/>
            <a:headEnd/>
            <a:tailEnd/>
          </a:ln>
          <a:effectLst/>
        </p:spPr>
        <p:txBody>
          <a:bodyPr wrap="none" lIns="84033" tIns="42017" rIns="84033" bIns="42017" anchor="ctr"/>
          <a:lstStyle/>
          <a:p>
            <a:pPr algn="ctr" defTabSz="839788"/>
            <a:r>
              <a:rPr lang="ru-RU" sz="1700" b="1" dirty="0" err="1">
                <a:latin typeface="Times New Roman" pitchFamily="18" charset="0"/>
                <a:cs typeface="Times New Roman" pitchFamily="18" charset="0"/>
              </a:rPr>
              <a:t>Псевдомембранозный</a:t>
            </a:r>
            <a:r>
              <a:rPr lang="ru-RU" sz="1700" b="1" dirty="0">
                <a:latin typeface="Times New Roman" pitchFamily="18" charset="0"/>
                <a:cs typeface="Times New Roman" pitchFamily="18" charset="0"/>
              </a:rPr>
              <a:t> глоссит</a:t>
            </a:r>
          </a:p>
        </p:txBody>
      </p:sp>
      <p:sp>
        <p:nvSpPr>
          <p:cNvPr id="302087" name="Rectangle 7"/>
          <p:cNvSpPr>
            <a:spLocks noChangeArrowheads="1"/>
          </p:cNvSpPr>
          <p:nvPr/>
        </p:nvSpPr>
        <p:spPr bwMode="auto">
          <a:xfrm>
            <a:off x="3797301" y="5703889"/>
            <a:ext cx="3152775" cy="401637"/>
          </a:xfrm>
          <a:prstGeom prst="rect">
            <a:avLst/>
          </a:prstGeom>
          <a:noFill/>
          <a:ln w="9525">
            <a:noFill/>
            <a:miter lim="800000"/>
            <a:headEnd/>
            <a:tailEnd/>
          </a:ln>
          <a:effectLst/>
        </p:spPr>
        <p:txBody>
          <a:bodyPr wrap="none" lIns="84033" tIns="42017" rIns="84033" bIns="42017" anchor="ctr"/>
          <a:lstStyle/>
          <a:p>
            <a:pPr algn="ctr" defTabSz="839788"/>
            <a:r>
              <a:rPr lang="ru-RU" sz="1700" b="1" dirty="0">
                <a:latin typeface="Times New Roman" pitchFamily="18" charset="0"/>
                <a:cs typeface="Times New Roman" pitchFamily="18" charset="0"/>
              </a:rPr>
              <a:t>Атрофический глоссит</a:t>
            </a:r>
          </a:p>
        </p:txBody>
      </p:sp>
    </p:spTree>
    <p:extLst>
      <p:ext uri="{BB962C8B-B14F-4D97-AF65-F5344CB8AC3E}">
        <p14:creationId xmlns:p14="http://schemas.microsoft.com/office/powerpoint/2010/main" val="38269661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PSK19"/>
          <p:cNvPicPr>
            <a:picLocks noChangeAspect="1" noChangeArrowheads="1"/>
          </p:cNvPicPr>
          <p:nvPr/>
        </p:nvPicPr>
        <p:blipFill>
          <a:blip r:embed="rId2" cstate="print"/>
          <a:srcRect/>
          <a:stretch>
            <a:fillRect/>
          </a:stretch>
        </p:blipFill>
        <p:spPr bwMode="auto">
          <a:xfrm>
            <a:off x="6292850" y="885826"/>
            <a:ext cx="4375150" cy="2779713"/>
          </a:xfrm>
          <a:prstGeom prst="rect">
            <a:avLst/>
          </a:prstGeom>
          <a:noFill/>
          <a:ln w="9525">
            <a:noFill/>
            <a:miter lim="800000"/>
            <a:headEnd/>
            <a:tailEnd/>
          </a:ln>
        </p:spPr>
      </p:pic>
      <p:pic>
        <p:nvPicPr>
          <p:cNvPr id="303107" name="Picture 3" descr="PSK9"/>
          <p:cNvPicPr>
            <a:picLocks noChangeAspect="1" noChangeArrowheads="1"/>
          </p:cNvPicPr>
          <p:nvPr/>
        </p:nvPicPr>
        <p:blipFill>
          <a:blip r:embed="rId3" cstate="print"/>
          <a:srcRect/>
          <a:stretch>
            <a:fillRect/>
          </a:stretch>
        </p:blipFill>
        <p:spPr bwMode="auto">
          <a:xfrm>
            <a:off x="1697039" y="885825"/>
            <a:ext cx="4465637" cy="2794000"/>
          </a:xfrm>
          <a:prstGeom prst="rect">
            <a:avLst/>
          </a:prstGeom>
          <a:noFill/>
          <a:ln w="9525">
            <a:noFill/>
            <a:miter lim="800000"/>
            <a:headEnd/>
            <a:tailEnd/>
          </a:ln>
        </p:spPr>
      </p:pic>
      <p:sp>
        <p:nvSpPr>
          <p:cNvPr id="303108" name="Text Box 4"/>
          <p:cNvSpPr txBox="1">
            <a:spLocks noChangeArrowheads="1"/>
          </p:cNvSpPr>
          <p:nvPr/>
        </p:nvSpPr>
        <p:spPr bwMode="auto">
          <a:xfrm>
            <a:off x="2419351" y="284164"/>
            <a:ext cx="7642225" cy="392631"/>
          </a:xfrm>
          <a:prstGeom prst="rect">
            <a:avLst/>
          </a:prstGeom>
          <a:noFill/>
          <a:ln w="9525">
            <a:noFill/>
            <a:miter lim="800000"/>
            <a:headEnd/>
            <a:tailEnd/>
          </a:ln>
          <a:effectLst/>
        </p:spPr>
        <p:txBody>
          <a:bodyPr lIns="84033" tIns="42017" rIns="84033" bIns="42017">
            <a:spAutoFit/>
          </a:bodyPr>
          <a:lstStyle/>
          <a:p>
            <a:pPr algn="ctr" defTabSz="839788" eaLnBrk="0" hangingPunct="0">
              <a:spcBef>
                <a:spcPct val="50000"/>
              </a:spcBef>
            </a:pPr>
            <a:r>
              <a:rPr lang="ru-RU" sz="2000" b="1" dirty="0">
                <a:latin typeface="Times New Roman" pitchFamily="18" charset="0"/>
                <a:cs typeface="Times New Roman" pitchFamily="18" charset="0"/>
              </a:rPr>
              <a:t>КАНДИДОЗ КОЖИ КРУПНЫХ СКЛАДОК</a:t>
            </a:r>
          </a:p>
        </p:txBody>
      </p:sp>
      <p:pic>
        <p:nvPicPr>
          <p:cNvPr id="303109" name="Picture 5" descr="PSK11"/>
          <p:cNvPicPr>
            <a:picLocks noChangeAspect="1" noChangeArrowheads="1"/>
          </p:cNvPicPr>
          <p:nvPr/>
        </p:nvPicPr>
        <p:blipFill>
          <a:blip r:embed="rId4" cstate="print"/>
          <a:srcRect/>
          <a:stretch>
            <a:fillRect/>
          </a:stretch>
        </p:blipFill>
        <p:spPr bwMode="auto">
          <a:xfrm>
            <a:off x="2187576" y="3765551"/>
            <a:ext cx="3675063" cy="3033713"/>
          </a:xfrm>
          <a:prstGeom prst="rect">
            <a:avLst/>
          </a:prstGeom>
          <a:noFill/>
          <a:ln w="9525">
            <a:noFill/>
            <a:miter lim="800000"/>
            <a:headEnd/>
            <a:tailEnd/>
          </a:ln>
        </p:spPr>
      </p:pic>
      <p:pic>
        <p:nvPicPr>
          <p:cNvPr id="303110" name="Picture 6" descr="PSK10"/>
          <p:cNvPicPr>
            <a:picLocks noChangeAspect="1" noChangeArrowheads="1"/>
          </p:cNvPicPr>
          <p:nvPr/>
        </p:nvPicPr>
        <p:blipFill>
          <a:blip r:embed="rId5" cstate="print"/>
          <a:srcRect/>
          <a:stretch>
            <a:fillRect/>
          </a:stretch>
        </p:blipFill>
        <p:spPr bwMode="auto">
          <a:xfrm>
            <a:off x="6300788" y="3830638"/>
            <a:ext cx="4367212" cy="2824162"/>
          </a:xfrm>
          <a:prstGeom prst="rect">
            <a:avLst/>
          </a:prstGeom>
          <a:noFill/>
          <a:ln w="9525">
            <a:noFill/>
            <a:miter lim="800000"/>
            <a:headEnd/>
            <a:tailEnd/>
          </a:ln>
        </p:spPr>
      </p:pic>
    </p:spTree>
    <p:extLst>
      <p:ext uri="{BB962C8B-B14F-4D97-AF65-F5344CB8AC3E}">
        <p14:creationId xmlns:p14="http://schemas.microsoft.com/office/powerpoint/2010/main" val="26572571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2367" y="1028700"/>
            <a:ext cx="6690361" cy="5017770"/>
          </a:xfrm>
        </p:spPr>
      </p:pic>
    </p:spTree>
    <p:extLst>
      <p:ext uri="{BB962C8B-B14F-4D97-AF65-F5344CB8AC3E}">
        <p14:creationId xmlns:p14="http://schemas.microsoft.com/office/powerpoint/2010/main" val="7377010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2691" y="959234"/>
            <a:ext cx="6932839" cy="5464426"/>
          </a:xfrm>
        </p:spPr>
      </p:pic>
    </p:spTree>
    <p:extLst>
      <p:ext uri="{BB962C8B-B14F-4D97-AF65-F5344CB8AC3E}">
        <p14:creationId xmlns:p14="http://schemas.microsoft.com/office/powerpoint/2010/main" val="1598113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524000" y="188913"/>
            <a:ext cx="9144000" cy="523220"/>
          </a:xfrm>
          <a:prstGeom prst="rect">
            <a:avLst/>
          </a:prstGeom>
          <a:noFill/>
          <a:ln w="9525">
            <a:noFill/>
            <a:miter lim="800000"/>
            <a:headEnd/>
            <a:tailEnd/>
          </a:ln>
          <a:effectLst/>
        </p:spPr>
        <p:txBody>
          <a:bodyPr wrap="square">
            <a:spAutoFit/>
          </a:bodyPr>
          <a:lstStyle/>
          <a:p>
            <a:pPr algn="ctr" eaLnBrk="0" hangingPunct="0">
              <a:defRPr/>
            </a:pPr>
            <a:r>
              <a:rPr lang="ru-RU" sz="2800" b="1" dirty="0">
                <a:latin typeface="Times New Roman" pitchFamily="18" charset="0"/>
                <a:cs typeface="Times New Roman" pitchFamily="18" charset="0"/>
              </a:rPr>
              <a:t>Этиология</a:t>
            </a:r>
            <a:endParaRPr lang="ru-RU" sz="2800" dirty="0">
              <a:latin typeface="Times New Roman" pitchFamily="18" charset="0"/>
              <a:cs typeface="Times New Roman" pitchFamily="18" charset="0"/>
            </a:endParaRPr>
          </a:p>
        </p:txBody>
      </p:sp>
      <p:sp>
        <p:nvSpPr>
          <p:cNvPr id="8197" name="Text Box 5"/>
          <p:cNvSpPr txBox="1">
            <a:spLocks noChangeArrowheads="1"/>
          </p:cNvSpPr>
          <p:nvPr/>
        </p:nvSpPr>
        <p:spPr bwMode="auto">
          <a:xfrm>
            <a:off x="811531" y="4389120"/>
            <a:ext cx="9544050" cy="3216265"/>
          </a:xfrm>
          <a:prstGeom prst="rect">
            <a:avLst/>
          </a:prstGeom>
          <a:noFill/>
          <a:ln w="9525">
            <a:noFill/>
            <a:miter lim="800000"/>
            <a:headEnd/>
            <a:tailEnd/>
          </a:ln>
          <a:effectLst/>
        </p:spPr>
        <p:txBody>
          <a:bodyPr wrap="square">
            <a:spAutoFit/>
          </a:bodyPr>
          <a:lstStyle/>
          <a:p>
            <a:pPr>
              <a:defRPr/>
            </a:pPr>
            <a:endParaRPr lang="ru-RU" sz="1600" b="1" dirty="0">
              <a:solidFill>
                <a:srgbClr val="003366"/>
              </a:solidFill>
            </a:endParaRPr>
          </a:p>
          <a:p>
            <a:pPr>
              <a:lnSpc>
                <a:spcPct val="150000"/>
              </a:lnSpc>
              <a:defRPr/>
            </a:pPr>
            <a:r>
              <a:rPr lang="ru-RU" sz="2000" b="1" dirty="0" smtClean="0">
                <a:latin typeface="Times New Roman" pitchFamily="18" charset="0"/>
                <a:cs typeface="Times New Roman" pitchFamily="18" charset="0"/>
              </a:rPr>
              <a:t>Классификация </a:t>
            </a:r>
            <a:r>
              <a:rPr lang="el-GR" sz="2000" b="1" dirty="0">
                <a:latin typeface="Times New Roman" pitchFamily="18" charset="0"/>
                <a:cs typeface="Times New Roman" pitchFamily="18" charset="0"/>
              </a:rPr>
              <a:t>α</a:t>
            </a:r>
            <a:r>
              <a:rPr lang="ru-RU" sz="2000" b="1" dirty="0">
                <a:latin typeface="Times New Roman" pitchFamily="18" charset="0"/>
                <a:cs typeface="Times New Roman" pitchFamily="18" charset="0"/>
              </a:rPr>
              <a:t>-</a:t>
            </a:r>
            <a:r>
              <a:rPr lang="ru-RU" sz="2000" b="1" dirty="0" err="1">
                <a:latin typeface="Times New Roman" pitchFamily="18" charset="0"/>
                <a:cs typeface="Times New Roman" pitchFamily="18" charset="0"/>
              </a:rPr>
              <a:t>герпесвирусов</a:t>
            </a: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a:t>
            </a:r>
          </a:p>
          <a:p>
            <a:pPr>
              <a:lnSpc>
                <a:spcPct val="150000"/>
              </a:lnSpc>
              <a:buFontTx/>
              <a:buChar char="•"/>
              <a:defRPr/>
            </a:pPr>
            <a:r>
              <a:rPr lang="ru-RU" sz="2000" b="1" dirty="0">
                <a:latin typeface="Times New Roman" pitchFamily="18" charset="0"/>
                <a:cs typeface="Times New Roman" pitchFamily="18" charset="0"/>
              </a:rPr>
              <a:t>вирус простого герпеса 1-ого типа (герпес губ, носа, лица, слизистых), </a:t>
            </a:r>
          </a:p>
          <a:p>
            <a:pPr>
              <a:lnSpc>
                <a:spcPct val="150000"/>
              </a:lnSpc>
              <a:buFontTx/>
              <a:buChar char="•"/>
              <a:defRPr/>
            </a:pPr>
            <a:r>
              <a:rPr lang="ru-RU" sz="2000" b="1" dirty="0">
                <a:latin typeface="Times New Roman" pitchFamily="18" charset="0"/>
                <a:cs typeface="Times New Roman" pitchFamily="18" charset="0"/>
              </a:rPr>
              <a:t>вирус простого герпеса 2-ого типа (генитальный герпес),</a:t>
            </a:r>
          </a:p>
          <a:p>
            <a:pPr>
              <a:lnSpc>
                <a:spcPct val="150000"/>
              </a:lnSpc>
              <a:buFontTx/>
              <a:buChar char="•"/>
              <a:defRPr/>
            </a:pPr>
            <a:r>
              <a:rPr lang="ru-RU" sz="2000" b="1" dirty="0">
                <a:latin typeface="Times New Roman" pitchFamily="18" charset="0"/>
                <a:cs typeface="Times New Roman" pitchFamily="18" charset="0"/>
              </a:rPr>
              <a:t>вирус </a:t>
            </a:r>
            <a:r>
              <a:rPr lang="ru-RU" sz="2000" b="1" dirty="0" err="1">
                <a:latin typeface="Times New Roman" pitchFamily="18" charset="0"/>
                <a:cs typeface="Times New Roman" pitchFamily="18" charset="0"/>
              </a:rPr>
              <a:t>Варицелла-Зостер</a:t>
            </a:r>
            <a:r>
              <a:rPr lang="ru-RU" sz="2000" b="1" dirty="0">
                <a:latin typeface="Times New Roman" pitchFamily="18" charset="0"/>
                <a:cs typeface="Times New Roman" pitchFamily="18" charset="0"/>
              </a:rPr>
              <a:t> (опоясывающий герпес).</a:t>
            </a:r>
          </a:p>
          <a:p>
            <a:pPr>
              <a:lnSpc>
                <a:spcPct val="150000"/>
              </a:lnSpc>
              <a:defRPr/>
            </a:pPr>
            <a:endParaRPr lang="ru-RU" b="1" dirty="0">
              <a:cs typeface="Arial" charset="0"/>
            </a:endParaRPr>
          </a:p>
          <a:p>
            <a:pPr>
              <a:lnSpc>
                <a:spcPct val="150000"/>
              </a:lnSpc>
              <a:defRPr/>
            </a:pPr>
            <a:endParaRPr lang="ru-RU" sz="1600" b="1" dirty="0">
              <a:solidFill>
                <a:srgbClr val="003366"/>
              </a:solidFill>
              <a:cs typeface="Arial" charset="0"/>
            </a:endParaRPr>
          </a:p>
          <a:p>
            <a:pPr>
              <a:defRPr/>
            </a:pPr>
            <a:endParaRPr lang="el-GR" sz="1600" b="1" dirty="0">
              <a:solidFill>
                <a:srgbClr val="003366"/>
              </a:solidFill>
              <a:cs typeface="Arial" charset="0"/>
            </a:endParaRPr>
          </a:p>
        </p:txBody>
      </p:sp>
      <p:pic>
        <p:nvPicPr>
          <p:cNvPr id="7175" name="Picture 7" descr="Строение ВПГ (HSV). Электронная микроскопия"/>
          <p:cNvPicPr>
            <a:picLocks noChangeAspect="1" noChangeArrowheads="1"/>
          </p:cNvPicPr>
          <p:nvPr/>
        </p:nvPicPr>
        <p:blipFill>
          <a:blip r:embed="rId3">
            <a:lum contrast="32000"/>
            <a:extLst>
              <a:ext uri="{28A0092B-C50C-407E-A947-70E740481C1C}">
                <a14:useLocalDpi xmlns:a14="http://schemas.microsoft.com/office/drawing/2010/main" val="0"/>
              </a:ext>
            </a:extLst>
          </a:blip>
          <a:srcRect/>
          <a:stretch>
            <a:fillRect/>
          </a:stretch>
        </p:blipFill>
        <p:spPr bwMode="auto">
          <a:xfrm>
            <a:off x="8067661" y="712133"/>
            <a:ext cx="349187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ChangeArrowheads="1"/>
          </p:cNvSpPr>
          <p:nvPr/>
        </p:nvSpPr>
        <p:spPr bwMode="auto">
          <a:xfrm>
            <a:off x="811530" y="800100"/>
            <a:ext cx="6092190" cy="2699200"/>
          </a:xfrm>
          <a:prstGeom prst="rect">
            <a:avLst/>
          </a:prstGeom>
          <a:noFill/>
          <a:ln w="9525">
            <a:noFill/>
            <a:miter lim="800000"/>
            <a:headEnd/>
            <a:tailEnd/>
          </a:ln>
          <a:effectLst/>
        </p:spPr>
        <p:txBody>
          <a:bodyPr wrap="square">
            <a:spAutoFit/>
          </a:bodyPr>
          <a:lstStyle/>
          <a:p>
            <a:pPr>
              <a:defRPr/>
            </a:pPr>
            <a:r>
              <a:rPr lang="ru-RU" sz="2400" b="1" dirty="0" err="1">
                <a:latin typeface="Times New Roman" pitchFamily="18" charset="0"/>
                <a:cs typeface="Times New Roman" pitchFamily="18" charset="0"/>
              </a:rPr>
              <a:t>Герпесвирусы</a:t>
            </a:r>
            <a:endParaRPr lang="en-US" sz="2400" b="1" dirty="0">
              <a:latin typeface="Times New Roman" pitchFamily="18" charset="0"/>
              <a:cs typeface="Times New Roman" pitchFamily="18" charset="0"/>
            </a:endParaRPr>
          </a:p>
          <a:p>
            <a:pPr>
              <a:defRPr/>
            </a:pPr>
            <a:endParaRPr lang="ru-RU" b="1" dirty="0">
              <a:latin typeface="Times New Roman" pitchFamily="18" charset="0"/>
              <a:cs typeface="Times New Roman" pitchFamily="18" charset="0"/>
            </a:endParaRPr>
          </a:p>
          <a:p>
            <a:pPr>
              <a:lnSpc>
                <a:spcPct val="130000"/>
              </a:lnSpc>
              <a:buFontTx/>
              <a:buChar char="•"/>
              <a:defRPr/>
            </a:pPr>
            <a:r>
              <a:rPr lang="ru-RU" sz="2000" b="1" dirty="0" err="1">
                <a:latin typeface="Times New Roman" pitchFamily="18" charset="0"/>
                <a:cs typeface="Times New Roman" pitchFamily="18" charset="0"/>
              </a:rPr>
              <a:t>Пантропность</a:t>
            </a:r>
            <a:r>
              <a:rPr lang="ru-RU" sz="2000" b="1" dirty="0">
                <a:latin typeface="Times New Roman" pitchFamily="18" charset="0"/>
                <a:cs typeface="Times New Roman" pitchFamily="18" charset="0"/>
              </a:rPr>
              <a:t> к органам и тканям</a:t>
            </a:r>
          </a:p>
          <a:p>
            <a:pPr>
              <a:lnSpc>
                <a:spcPct val="130000"/>
              </a:lnSpc>
              <a:buFontTx/>
              <a:buChar char="•"/>
              <a:defRPr/>
            </a:pPr>
            <a:r>
              <a:rPr lang="ru-RU" sz="2000" b="1" dirty="0">
                <a:latin typeface="Times New Roman" pitchFamily="18" charset="0"/>
                <a:cs typeface="Times New Roman" pitchFamily="18" charset="0"/>
              </a:rPr>
              <a:t> Персистенция и </a:t>
            </a:r>
            <a:r>
              <a:rPr lang="ru-RU" sz="2000" b="1" dirty="0" err="1">
                <a:latin typeface="Times New Roman" pitchFamily="18" charset="0"/>
                <a:cs typeface="Times New Roman" pitchFamily="18" charset="0"/>
              </a:rPr>
              <a:t>латенция</a:t>
            </a:r>
            <a:r>
              <a:rPr lang="ru-RU" sz="2000" b="1" dirty="0">
                <a:latin typeface="Times New Roman" pitchFamily="18" charset="0"/>
                <a:cs typeface="Times New Roman" pitchFamily="18" charset="0"/>
              </a:rPr>
              <a:t> в организме человека</a:t>
            </a:r>
          </a:p>
          <a:p>
            <a:pPr>
              <a:lnSpc>
                <a:spcPct val="130000"/>
              </a:lnSpc>
              <a:buFontTx/>
              <a:buChar char="•"/>
              <a:defRPr/>
            </a:pPr>
            <a:r>
              <a:rPr lang="ru-RU" sz="2000" b="1" dirty="0">
                <a:latin typeface="Times New Roman" pitchFamily="18" charset="0"/>
                <a:cs typeface="Times New Roman" pitchFamily="18" charset="0"/>
              </a:rPr>
              <a:t> Манифестация в условиях иммунодефицита</a:t>
            </a:r>
          </a:p>
          <a:p>
            <a:pPr>
              <a:lnSpc>
                <a:spcPct val="130000"/>
              </a:lnSpc>
              <a:defRPr/>
            </a:pPr>
            <a:endParaRPr lang="ru-RU" sz="2000" b="1" dirty="0">
              <a:effectLst>
                <a:outerShdw blurRad="38100" dist="38100" dir="2700000" algn="tl">
                  <a:srgbClr val="C0C0C0"/>
                </a:outerShdw>
              </a:effectLst>
              <a:latin typeface="Times New Roman" pitchFamily="18" charset="0"/>
              <a:cs typeface="Times New Roman" pitchFamily="18" charset="0"/>
            </a:endParaRPr>
          </a:p>
          <a:p>
            <a:pPr>
              <a:lnSpc>
                <a:spcPct val="130000"/>
              </a:lnSpc>
              <a:defRPr/>
            </a:pPr>
            <a:endParaRPr lang="ru-RU" b="1" dirty="0">
              <a:solidFill>
                <a:srgbClr val="003366"/>
              </a:solidFill>
              <a:effectLst>
                <a:outerShdw blurRad="38100" dist="38100" dir="2700000" algn="tl">
                  <a:srgbClr val="C0C0C0"/>
                </a:outerShdw>
              </a:effectLst>
              <a:latin typeface="Times New Roman" pitchFamily="18" charset="0"/>
              <a:cs typeface="Times New Roman" pitchFamily="18" charset="0"/>
            </a:endParaRPr>
          </a:p>
        </p:txBody>
      </p:sp>
      <p:sp>
        <p:nvSpPr>
          <p:cNvPr id="8201" name="Rectangle 9"/>
          <p:cNvSpPr>
            <a:spLocks noChangeArrowheads="1"/>
          </p:cNvSpPr>
          <p:nvPr/>
        </p:nvSpPr>
        <p:spPr bwMode="auto">
          <a:xfrm>
            <a:off x="982980" y="2777491"/>
            <a:ext cx="5280660" cy="1960537"/>
          </a:xfrm>
          <a:prstGeom prst="rect">
            <a:avLst/>
          </a:prstGeom>
          <a:noFill/>
          <a:ln w="9525">
            <a:noFill/>
            <a:miter lim="800000"/>
            <a:headEnd/>
            <a:tailEnd/>
          </a:ln>
          <a:effectLst/>
        </p:spPr>
        <p:txBody>
          <a:bodyPr wrap="square">
            <a:spAutoFit/>
          </a:bodyPr>
          <a:lstStyle/>
          <a:p>
            <a:pPr>
              <a:defRPr/>
            </a:pPr>
            <a:r>
              <a:rPr lang="el-GR" sz="2000" b="1" dirty="0">
                <a:latin typeface="Times New Roman" pitchFamily="18" charset="0"/>
                <a:cs typeface="Times New Roman" pitchFamily="18" charset="0"/>
              </a:rPr>
              <a:t>α</a:t>
            </a:r>
            <a:r>
              <a:rPr lang="ru-RU" sz="2000" b="1" dirty="0">
                <a:latin typeface="Times New Roman" pitchFamily="18" charset="0"/>
                <a:cs typeface="Times New Roman" pitchFamily="18" charset="0"/>
              </a:rPr>
              <a:t>-</a:t>
            </a:r>
            <a:r>
              <a:rPr lang="ru-RU" sz="2000" b="1" dirty="0" err="1">
                <a:latin typeface="Times New Roman" pitchFamily="18" charset="0"/>
                <a:cs typeface="Times New Roman" pitchFamily="18" charset="0"/>
              </a:rPr>
              <a:t>герпесвирусы</a:t>
            </a:r>
            <a:endParaRPr lang="ru-RU" sz="2000" b="1" dirty="0">
              <a:latin typeface="Times New Roman" pitchFamily="18" charset="0"/>
              <a:cs typeface="Times New Roman" pitchFamily="18" charset="0"/>
            </a:endParaRPr>
          </a:p>
          <a:p>
            <a:pPr>
              <a:lnSpc>
                <a:spcPct val="130000"/>
              </a:lnSpc>
              <a:buFontTx/>
              <a:buChar char="•"/>
              <a:defRPr/>
            </a:pPr>
            <a:r>
              <a:rPr lang="ru-RU" sz="1600" b="1" dirty="0" smtClean="0">
                <a:solidFill>
                  <a:srgbClr val="003366"/>
                </a:solidFill>
                <a:latin typeface="Times New Roman" pitchFamily="18" charset="0"/>
                <a:cs typeface="Times New Roman" pitchFamily="18" charset="0"/>
              </a:rPr>
              <a:t> </a:t>
            </a:r>
            <a:r>
              <a:rPr lang="ru-RU" sz="2000" b="1" dirty="0">
                <a:latin typeface="Times New Roman" pitchFamily="18" charset="0"/>
                <a:cs typeface="Times New Roman" pitchFamily="18" charset="0"/>
              </a:rPr>
              <a:t>Короткий цикл репродукции</a:t>
            </a:r>
          </a:p>
          <a:p>
            <a:pPr>
              <a:lnSpc>
                <a:spcPct val="130000"/>
              </a:lnSpc>
              <a:buFontTx/>
              <a:buChar char="•"/>
              <a:defRPr/>
            </a:pP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Цитопатический</a:t>
            </a:r>
            <a:r>
              <a:rPr lang="ru-RU" sz="2000" b="1" dirty="0">
                <a:latin typeface="Times New Roman" pitchFamily="18" charset="0"/>
                <a:cs typeface="Times New Roman" pitchFamily="18" charset="0"/>
              </a:rPr>
              <a:t> эффект</a:t>
            </a:r>
          </a:p>
          <a:p>
            <a:pPr>
              <a:lnSpc>
                <a:spcPct val="130000"/>
              </a:lnSpc>
              <a:buFontTx/>
              <a:buChar char="•"/>
              <a:defRPr/>
            </a:pPr>
            <a:r>
              <a:rPr lang="ru-RU" sz="2000" b="1" dirty="0">
                <a:latin typeface="Times New Roman" pitchFamily="18" charset="0"/>
                <a:cs typeface="Times New Roman" pitchFamily="18" charset="0"/>
              </a:rPr>
              <a:t> Персистенция в ЦНС</a:t>
            </a:r>
            <a:r>
              <a:rPr lang="ru-RU" sz="2000" b="1" dirty="0">
                <a:effectLst>
                  <a:outerShdw blurRad="38100" dist="38100" dir="2700000" algn="tl">
                    <a:srgbClr val="C0C0C0"/>
                  </a:outerShdw>
                </a:effectLst>
                <a:latin typeface="Times New Roman" pitchFamily="18" charset="0"/>
                <a:cs typeface="Times New Roman" pitchFamily="18" charset="0"/>
              </a:rPr>
              <a:t> </a:t>
            </a:r>
          </a:p>
          <a:p>
            <a:pPr>
              <a:lnSpc>
                <a:spcPct val="130000"/>
              </a:lnSpc>
              <a:defRPr/>
            </a:pPr>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41728574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546" y="365760"/>
            <a:ext cx="8288180" cy="5525453"/>
          </a:xfrm>
        </p:spPr>
      </p:pic>
    </p:spTree>
    <p:extLst>
      <p:ext uri="{BB962C8B-B14F-4D97-AF65-F5344CB8AC3E}">
        <p14:creationId xmlns:p14="http://schemas.microsoft.com/office/powerpoint/2010/main" val="7849288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178" y="1122997"/>
            <a:ext cx="8197454" cy="5464969"/>
          </a:xfrm>
        </p:spPr>
      </p:pic>
      <p:sp>
        <p:nvSpPr>
          <p:cNvPr id="2" name="Прямоугольник 1"/>
          <p:cNvSpPr/>
          <p:nvPr/>
        </p:nvSpPr>
        <p:spPr>
          <a:xfrm>
            <a:off x="3257550" y="160020"/>
            <a:ext cx="5372100" cy="523220"/>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Волосатая лейкоплакия </a:t>
            </a:r>
          </a:p>
        </p:txBody>
      </p:sp>
    </p:spTree>
    <p:extLst>
      <p:ext uri="{BB962C8B-B14F-4D97-AF65-F5344CB8AC3E}">
        <p14:creationId xmlns:p14="http://schemas.microsoft.com/office/powerpoint/2010/main" val="26987164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7449" y="662940"/>
            <a:ext cx="8206153" cy="5486400"/>
          </a:xfrm>
        </p:spPr>
      </p:pic>
    </p:spTree>
    <p:extLst>
      <p:ext uri="{BB962C8B-B14F-4D97-AF65-F5344CB8AC3E}">
        <p14:creationId xmlns:p14="http://schemas.microsoft.com/office/powerpoint/2010/main" val="37506104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4676" y="651510"/>
            <a:ext cx="7809889" cy="6057900"/>
          </a:xfrm>
        </p:spPr>
      </p:pic>
    </p:spTree>
    <p:extLst>
      <p:ext uri="{BB962C8B-B14F-4D97-AF65-F5344CB8AC3E}">
        <p14:creationId xmlns:p14="http://schemas.microsoft.com/office/powerpoint/2010/main" val="12095427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1828800" y="2"/>
            <a:ext cx="8839200" cy="476671"/>
          </a:xfrm>
        </p:spPr>
        <p:txBody>
          <a:bodyPr>
            <a:normAutofit/>
          </a:bodyPr>
          <a:lstStyle/>
          <a:p>
            <a:r>
              <a:rPr lang="ru-RU" sz="2000" b="1" dirty="0">
                <a:latin typeface="Times New Roman" pitchFamily="18" charset="0"/>
                <a:cs typeface="Times New Roman" pitchFamily="18" charset="0"/>
              </a:rPr>
              <a:t>ВОЛОСАТАЯ ЛЕЙКОПЛАКИЯ</a:t>
            </a:r>
          </a:p>
        </p:txBody>
      </p:sp>
      <p:pic>
        <p:nvPicPr>
          <p:cNvPr id="175107" name="Picture 3" descr="hive-08"/>
          <p:cNvPicPr>
            <a:picLocks noChangeAspect="1" noChangeArrowheads="1"/>
          </p:cNvPicPr>
          <p:nvPr/>
        </p:nvPicPr>
        <p:blipFill>
          <a:blip r:embed="rId2" cstate="print"/>
          <a:srcRect/>
          <a:stretch>
            <a:fillRect/>
          </a:stretch>
        </p:blipFill>
        <p:spPr bwMode="auto">
          <a:xfrm>
            <a:off x="3863752" y="460004"/>
            <a:ext cx="4680520" cy="6174035"/>
          </a:xfrm>
          <a:prstGeom prst="rect">
            <a:avLst/>
          </a:prstGeom>
          <a:noFill/>
        </p:spPr>
      </p:pic>
    </p:spTree>
    <p:extLst>
      <p:ext uri="{BB962C8B-B14F-4D97-AF65-F5344CB8AC3E}">
        <p14:creationId xmlns:p14="http://schemas.microsoft.com/office/powerpoint/2010/main" val="15704474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182" y="1314451"/>
            <a:ext cx="9173527" cy="4743449"/>
          </a:xfrm>
        </p:spPr>
      </p:pic>
      <p:sp>
        <p:nvSpPr>
          <p:cNvPr id="5" name="TextBox 4"/>
          <p:cNvSpPr txBox="1"/>
          <p:nvPr/>
        </p:nvSpPr>
        <p:spPr>
          <a:xfrm>
            <a:off x="3931920" y="617220"/>
            <a:ext cx="3624262" cy="461665"/>
          </a:xfrm>
          <a:prstGeom prst="rect">
            <a:avLst/>
          </a:prstGeom>
          <a:noFill/>
        </p:spPr>
        <p:txBody>
          <a:bodyPr wrap="none" rtlCol="0">
            <a:spAutoFit/>
          </a:bodyPr>
          <a:lstStyle/>
          <a:p>
            <a:r>
              <a:rPr lang="ru-RU" sz="2400" b="1" dirty="0" smtClean="0">
                <a:latin typeface="Times New Roman" panose="02020603050405020304" pitchFamily="18" charset="0"/>
                <a:cs typeface="Times New Roman" panose="02020603050405020304" pitchFamily="18" charset="0"/>
              </a:rPr>
              <a:t>Волосатая лейкоплакия </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3635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09717"/>
            <a:ext cx="10397490" cy="516193"/>
          </a:xfrm>
        </p:spPr>
        <p:txBody>
          <a:bodyPr>
            <a:noAutofit/>
          </a:bodyPr>
          <a:lstStyle/>
          <a:p>
            <a:pPr algn="ctr"/>
            <a:r>
              <a:rPr lang="ru-RU" sz="2400" b="1" dirty="0" smtClean="0">
                <a:latin typeface="Times New Roman" panose="02020603050405020304" pitchFamily="18" charset="0"/>
                <a:cs typeface="Times New Roman" panose="02020603050405020304" pitchFamily="18" charset="0"/>
              </a:rPr>
              <a:t>Саркома </a:t>
            </a:r>
            <a:r>
              <a:rPr lang="ru-RU" sz="2400" b="1" dirty="0" err="1" smtClean="0">
                <a:latin typeface="Times New Roman" panose="02020603050405020304" pitchFamily="18" charset="0"/>
                <a:cs typeface="Times New Roman" panose="02020603050405020304" pitchFamily="18" charset="0"/>
              </a:rPr>
              <a:t>Капоши</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7378" y="1432095"/>
            <a:ext cx="6452391" cy="4744868"/>
          </a:xfrm>
        </p:spPr>
      </p:pic>
    </p:spTree>
    <p:extLst>
      <p:ext uri="{BB962C8B-B14F-4D97-AF65-F5344CB8AC3E}">
        <p14:creationId xmlns:p14="http://schemas.microsoft.com/office/powerpoint/2010/main" val="39499844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245870" y="5394960"/>
            <a:ext cx="9201150" cy="1108710"/>
          </a:xfrm>
        </p:spPr>
        <p:txBody>
          <a:bodyPr/>
          <a:lstStyle/>
          <a:p>
            <a:r>
              <a:rPr lang="ru-RU" b="1" dirty="0">
                <a:latin typeface="Times New Roman" panose="02020603050405020304" pitchFamily="18" charset="0"/>
                <a:cs typeface="Times New Roman" panose="02020603050405020304" pitchFamily="18" charset="0"/>
              </a:rPr>
              <a:t>Саркома </a:t>
            </a:r>
            <a:r>
              <a:rPr lang="ru-RU" b="1" dirty="0" err="1">
                <a:latin typeface="Times New Roman" panose="02020603050405020304" pitchFamily="18" charset="0"/>
                <a:cs typeface="Times New Roman" panose="02020603050405020304" pitchFamily="18" charset="0"/>
              </a:rPr>
              <a:t>Капоши</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90" y="779428"/>
            <a:ext cx="6454140" cy="4332640"/>
          </a:xfrm>
          <a:prstGeom prst="rect">
            <a:avLst/>
          </a:prstGeom>
        </p:spPr>
      </p:pic>
    </p:spTree>
    <p:extLst>
      <p:ext uri="{BB962C8B-B14F-4D97-AF65-F5344CB8AC3E}">
        <p14:creationId xmlns:p14="http://schemas.microsoft.com/office/powerpoint/2010/main" val="24598268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38200" y="365125"/>
            <a:ext cx="10515600" cy="623017"/>
          </a:xfrm>
        </p:spPr>
        <p:txBody>
          <a:bodyPr>
            <a:normAutofit/>
          </a:bodyPr>
          <a:lstStyle/>
          <a:p>
            <a:pPr algn="ctr"/>
            <a:r>
              <a:rPr lang="ru-RU" sz="2400" b="1" dirty="0" smtClean="0">
                <a:latin typeface="Times New Roman" panose="02020603050405020304" pitchFamily="18" charset="0"/>
                <a:cs typeface="Times New Roman" panose="02020603050405020304" pitchFamily="18" charset="0"/>
              </a:rPr>
              <a:t>Саркома </a:t>
            </a:r>
            <a:r>
              <a:rPr lang="ru-RU" sz="2400" b="1" dirty="0" err="1" smtClean="0">
                <a:latin typeface="Times New Roman" panose="02020603050405020304" pitchFamily="18" charset="0"/>
                <a:cs typeface="Times New Roman" panose="02020603050405020304" pitchFamily="18" charset="0"/>
              </a:rPr>
              <a:t>Капоши</a:t>
            </a:r>
            <a:endParaRPr lang="ru-RU" sz="2400"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1756" y="1060598"/>
            <a:ext cx="7903422" cy="5185047"/>
          </a:xfrm>
        </p:spPr>
      </p:pic>
    </p:spTree>
    <p:extLst>
      <p:ext uri="{BB962C8B-B14F-4D97-AF65-F5344CB8AC3E}">
        <p14:creationId xmlns:p14="http://schemas.microsoft.com/office/powerpoint/2010/main" val="27088703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picture"/>
          <p:cNvPicPr preferRelativeResize="0">
            <a:picLocks noChangeArrowheads="1"/>
          </p:cNvPicPr>
          <p:nvPr/>
        </p:nvPicPr>
        <p:blipFill>
          <a:blip r:embed="rId3" cstate="print"/>
          <a:srcRect/>
          <a:stretch>
            <a:fillRect/>
          </a:stretch>
        </p:blipFill>
        <p:spPr bwMode="auto">
          <a:xfrm>
            <a:off x="1847528" y="1484784"/>
            <a:ext cx="4895850" cy="4824412"/>
          </a:xfrm>
          <a:prstGeom prst="rect">
            <a:avLst/>
          </a:prstGeom>
          <a:solidFill>
            <a:srgbClr val="FFFFFF"/>
          </a:solidFill>
          <a:ln w="9525">
            <a:solidFill>
              <a:srgbClr val="800000"/>
            </a:solidFill>
            <a:round/>
            <a:headEnd/>
            <a:tailEnd/>
          </a:ln>
        </p:spPr>
      </p:pic>
      <p:sp>
        <p:nvSpPr>
          <p:cNvPr id="199683" name="Rectangle 3"/>
          <p:cNvSpPr>
            <a:spLocks noChangeArrowheads="1"/>
          </p:cNvSpPr>
          <p:nvPr/>
        </p:nvSpPr>
        <p:spPr bwMode="auto">
          <a:xfrm>
            <a:off x="1847528" y="404664"/>
            <a:ext cx="8640960" cy="576064"/>
          </a:xfrm>
          <a:prstGeom prst="rect">
            <a:avLst/>
          </a:prstGeom>
          <a:noFill/>
          <a:ln w="9525">
            <a:noFill/>
            <a:miter lim="800000"/>
            <a:headEnd/>
            <a:tailEnd/>
          </a:ln>
          <a:effectLst/>
        </p:spPr>
        <p:txBody>
          <a:bodyPr wrap="none" lIns="84033" tIns="42017" rIns="84033" bIns="42017" anchor="ctr"/>
          <a:lstStyle/>
          <a:p>
            <a:pPr algn="ctr" defTabSz="839788"/>
            <a:r>
              <a:rPr lang="ru-RU" sz="2000" b="1" dirty="0">
                <a:latin typeface="Times New Roman" pitchFamily="18" charset="0"/>
                <a:cs typeface="Times New Roman" pitchFamily="18" charset="0"/>
              </a:rPr>
              <a:t>ВИЧ-АССОЦИИРОВАННАЯ  САРКОМА К</a:t>
            </a:r>
            <a:r>
              <a:rPr lang="en-US" sz="2000" b="1" dirty="0">
                <a:latin typeface="Times New Roman" pitchFamily="18" charset="0"/>
                <a:cs typeface="Times New Roman" pitchFamily="18" charset="0"/>
              </a:rPr>
              <a:t>Á</a:t>
            </a:r>
            <a:r>
              <a:rPr lang="ru-RU" sz="2000" b="1" dirty="0">
                <a:latin typeface="Times New Roman" pitchFamily="18" charset="0"/>
                <a:cs typeface="Times New Roman" pitchFamily="18" charset="0"/>
              </a:rPr>
              <a:t>ПОШИ</a:t>
            </a:r>
          </a:p>
        </p:txBody>
      </p:sp>
      <p:pic>
        <p:nvPicPr>
          <p:cNvPr id="199684" name="Picture 4" descr="picture"/>
          <p:cNvPicPr preferRelativeResize="0">
            <a:picLocks noChangeArrowheads="1"/>
          </p:cNvPicPr>
          <p:nvPr/>
        </p:nvPicPr>
        <p:blipFill>
          <a:blip r:embed="rId4" cstate="print"/>
          <a:srcRect/>
          <a:stretch>
            <a:fillRect/>
          </a:stretch>
        </p:blipFill>
        <p:spPr bwMode="auto">
          <a:xfrm>
            <a:off x="6816080" y="1484784"/>
            <a:ext cx="3708400" cy="4792662"/>
          </a:xfrm>
          <a:prstGeom prst="rect">
            <a:avLst/>
          </a:prstGeom>
          <a:noFill/>
          <a:ln w="9525">
            <a:solidFill>
              <a:srgbClr val="800000"/>
            </a:solidFill>
            <a:round/>
            <a:headEnd/>
            <a:tailEnd/>
          </a:ln>
        </p:spPr>
      </p:pic>
    </p:spTree>
    <p:extLst>
      <p:ext uri="{BB962C8B-B14F-4D97-AF65-F5344CB8AC3E}">
        <p14:creationId xmlns:p14="http://schemas.microsoft.com/office/powerpoint/2010/main" val="3829139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221226" y="206477"/>
            <a:ext cx="11783961" cy="67033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200">
                <a:solidFill>
                  <a:schemeClr val="tx1"/>
                </a:solidFill>
                <a:latin typeface="Tahoma" pitchFamily="34" charset="0"/>
              </a:defRPr>
            </a:lvl1pPr>
            <a:lvl2pPr marL="742950" indent="-285750" eaLnBrk="0" hangingPunct="0">
              <a:defRPr sz="1200">
                <a:solidFill>
                  <a:schemeClr val="tx1"/>
                </a:solidFill>
                <a:latin typeface="Tahoma" pitchFamily="34" charset="0"/>
              </a:defRPr>
            </a:lvl2pPr>
            <a:lvl3pPr marL="1143000" indent="-228600" eaLnBrk="0" hangingPunct="0">
              <a:defRPr sz="1200">
                <a:solidFill>
                  <a:schemeClr val="tx1"/>
                </a:solidFill>
                <a:latin typeface="Tahoma" pitchFamily="34" charset="0"/>
              </a:defRPr>
            </a:lvl3pPr>
            <a:lvl4pPr marL="1600200" indent="-228600" eaLnBrk="0" hangingPunct="0">
              <a:defRPr sz="1200">
                <a:solidFill>
                  <a:schemeClr val="tx1"/>
                </a:solidFill>
                <a:latin typeface="Tahoma" pitchFamily="34" charset="0"/>
              </a:defRPr>
            </a:lvl4pPr>
            <a:lvl5pPr marL="2057400" indent="-228600" eaLnBrk="0" hangingPunct="0">
              <a:defRPr sz="1200">
                <a:solidFill>
                  <a:schemeClr val="tx1"/>
                </a:solidFill>
                <a:latin typeface="Tahoma" pitchFamily="34" charset="0"/>
              </a:defRPr>
            </a:lvl5pPr>
            <a:lvl6pPr marL="2514600" indent="-228600" algn="ctr" eaLnBrk="0" fontAlgn="base" hangingPunct="0">
              <a:spcBef>
                <a:spcPct val="0"/>
              </a:spcBef>
              <a:spcAft>
                <a:spcPct val="0"/>
              </a:spcAft>
              <a:defRPr sz="1200">
                <a:solidFill>
                  <a:schemeClr val="tx1"/>
                </a:solidFill>
                <a:latin typeface="Tahoma" pitchFamily="34" charset="0"/>
              </a:defRPr>
            </a:lvl6pPr>
            <a:lvl7pPr marL="2971800" indent="-228600" algn="ctr" eaLnBrk="0" fontAlgn="base" hangingPunct="0">
              <a:spcBef>
                <a:spcPct val="0"/>
              </a:spcBef>
              <a:spcAft>
                <a:spcPct val="0"/>
              </a:spcAft>
              <a:defRPr sz="1200">
                <a:solidFill>
                  <a:schemeClr val="tx1"/>
                </a:solidFill>
                <a:latin typeface="Tahoma" pitchFamily="34" charset="0"/>
              </a:defRPr>
            </a:lvl7pPr>
            <a:lvl8pPr marL="3429000" indent="-228600" algn="ctr" eaLnBrk="0" fontAlgn="base" hangingPunct="0">
              <a:spcBef>
                <a:spcPct val="0"/>
              </a:spcBef>
              <a:spcAft>
                <a:spcPct val="0"/>
              </a:spcAft>
              <a:defRPr sz="1200">
                <a:solidFill>
                  <a:schemeClr val="tx1"/>
                </a:solidFill>
                <a:latin typeface="Tahoma" pitchFamily="34" charset="0"/>
              </a:defRPr>
            </a:lvl8pPr>
            <a:lvl9pPr marL="3886200" indent="-228600" algn="ctr" eaLnBrk="0" fontAlgn="base" hangingPunct="0">
              <a:spcBef>
                <a:spcPct val="0"/>
              </a:spcBef>
              <a:spcAft>
                <a:spcPct val="0"/>
              </a:spcAft>
              <a:defRPr sz="1200">
                <a:solidFill>
                  <a:schemeClr val="tx1"/>
                </a:solidFill>
                <a:latin typeface="Tahoma" pitchFamily="34" charset="0"/>
              </a:defRPr>
            </a:lvl9pPr>
          </a:lstStyle>
          <a:p>
            <a:pPr algn="ctr" eaLnBrk="1" hangingPunct="1"/>
            <a:r>
              <a:rPr lang="ru-RU" sz="2400" dirty="0">
                <a:solidFill>
                  <a:srgbClr val="FFFF00"/>
                </a:solidFill>
                <a:latin typeface="Times New Roman" pitchFamily="18" charset="0"/>
                <a:cs typeface="Times New Roman" pitchFamily="18" charset="0"/>
              </a:rPr>
              <a:t> </a:t>
            </a:r>
            <a:r>
              <a:rPr lang="ru-RU" sz="2400" b="1" dirty="0">
                <a:latin typeface="Times New Roman" pitchFamily="18" charset="0"/>
                <a:cs typeface="Times New Roman" pitchFamily="18" charset="0"/>
              </a:rPr>
              <a:t>ГЕРПЕСВИРУСНАЯ  ИНФЕКЦИИЯ (ГВИ)</a:t>
            </a:r>
          </a:p>
          <a:p>
            <a:pPr eaLnBrk="1" hangingPunct="1"/>
            <a:endParaRPr lang="en-US" sz="2400" dirty="0" smtClean="0">
              <a:solidFill>
                <a:srgbClr val="FFFF00"/>
              </a:solidFill>
              <a:latin typeface="Times New Roman" pitchFamily="18" charset="0"/>
              <a:cs typeface="Times New Roman" pitchFamily="18" charset="0"/>
            </a:endParaRPr>
          </a:p>
          <a:p>
            <a:pPr eaLnBrk="1" hangingPunct="1"/>
            <a:r>
              <a:rPr lang="ru-RU" sz="2400" b="1" dirty="0" smtClean="0">
                <a:latin typeface="Times New Roman" pitchFamily="18" charset="0"/>
                <a:cs typeface="Times New Roman" pitchFamily="18" charset="0"/>
              </a:rPr>
              <a:t>К </a:t>
            </a:r>
            <a:r>
              <a:rPr lang="ru-RU" sz="2400" b="1" dirty="0">
                <a:latin typeface="Times New Roman" pitchFamily="18" charset="0"/>
                <a:cs typeface="Times New Roman" pitchFamily="18" charset="0"/>
              </a:rPr>
              <a:t>группе вирусов герпеса (ВГ) относят  несколько морфологически сходных вирусов:   ВПГ-1, ВПГ-2,   </a:t>
            </a:r>
          </a:p>
          <a:p>
            <a:pPr algn="ctr" eaLnBrk="1" hangingPunct="1">
              <a:lnSpc>
                <a:spcPct val="120000"/>
              </a:lnSpc>
            </a:pPr>
            <a:r>
              <a:rPr lang="en-US" sz="2400" b="1" dirty="0">
                <a:latin typeface="Times New Roman" pitchFamily="18" charset="0"/>
                <a:cs typeface="Times New Roman" pitchFamily="18" charset="0"/>
              </a:rPr>
              <a:t>varicella-zoster</a:t>
            </a:r>
            <a:r>
              <a:rPr lang="ru-RU" sz="2400" b="1" dirty="0">
                <a:latin typeface="Times New Roman" pitchFamily="18" charset="0"/>
                <a:cs typeface="Times New Roman" pitchFamily="18" charset="0"/>
              </a:rPr>
              <a:t> (возбудитель ветряной оспы и опоясывающего лишая), вирус Эпштейна-</a:t>
            </a:r>
            <a:r>
              <a:rPr lang="ru-RU" sz="2400" b="1" dirty="0" err="1">
                <a:latin typeface="Times New Roman" pitchFamily="18" charset="0"/>
                <a:cs typeface="Times New Roman" pitchFamily="18" charset="0"/>
              </a:rPr>
              <a:t>Барр</a:t>
            </a:r>
            <a:r>
              <a:rPr lang="ru-RU" sz="2400" b="1" dirty="0">
                <a:latin typeface="Times New Roman" pitchFamily="18" charset="0"/>
                <a:cs typeface="Times New Roman" pitchFamily="18" charset="0"/>
              </a:rPr>
              <a:t> (ВЭБ) и </a:t>
            </a:r>
            <a:r>
              <a:rPr lang="ru-RU" sz="2400" b="1" dirty="0" err="1" smtClean="0">
                <a:latin typeface="Times New Roman" pitchFamily="18" charset="0"/>
                <a:cs typeface="Times New Roman" pitchFamily="18" charset="0"/>
              </a:rPr>
              <a:t>цитомегаловирус</a:t>
            </a:r>
            <a:r>
              <a:rPr lang="ru-RU" sz="2400" b="1" dirty="0" smtClean="0">
                <a:latin typeface="Times New Roman" pitchFamily="18" charset="0"/>
                <a:cs typeface="Times New Roman" pitchFamily="18" charset="0"/>
              </a:rPr>
              <a:t>  </a:t>
            </a:r>
            <a:r>
              <a:rPr lang="ru-RU" sz="2400" b="1" dirty="0">
                <a:latin typeface="Times New Roman" pitchFamily="18" charset="0"/>
                <a:cs typeface="Times New Roman" pitchFamily="18" charset="0"/>
              </a:rPr>
              <a:t>(ЦМВ). </a:t>
            </a:r>
          </a:p>
          <a:p>
            <a:pPr algn="ctr" eaLnBrk="1" hangingPunct="1">
              <a:lnSpc>
                <a:spcPct val="120000"/>
              </a:lnSpc>
            </a:pPr>
            <a:endParaRPr lang="ru-RU" sz="2400" b="1" dirty="0">
              <a:latin typeface="Times New Roman" pitchFamily="18" charset="0"/>
              <a:cs typeface="Times New Roman" pitchFamily="18" charset="0"/>
            </a:endParaRPr>
          </a:p>
          <a:p>
            <a:pPr algn="ctr" eaLnBrk="1" hangingPunct="1">
              <a:lnSpc>
                <a:spcPct val="120000"/>
              </a:lnSpc>
            </a:pPr>
            <a:r>
              <a:rPr lang="ru-RU" sz="2400" b="1" dirty="0" smtClean="0">
                <a:latin typeface="Times New Roman" pitchFamily="18" charset="0"/>
                <a:cs typeface="Times New Roman" pitchFamily="18" charset="0"/>
              </a:rPr>
              <a:t>Проявления </a:t>
            </a:r>
            <a:r>
              <a:rPr lang="ru-RU" sz="2400" b="1" dirty="0">
                <a:latin typeface="Times New Roman" pitchFamily="18" charset="0"/>
                <a:cs typeface="Times New Roman" pitchFamily="18" charset="0"/>
              </a:rPr>
              <a:t>герпетической инфекции многолики – от «безобидной» губной лихорадки, </a:t>
            </a:r>
            <a:r>
              <a:rPr lang="ru-RU" sz="2400" b="1" dirty="0" err="1">
                <a:latin typeface="Times New Roman" pitchFamily="18" charset="0"/>
                <a:cs typeface="Times New Roman" pitchFamily="18" charset="0"/>
              </a:rPr>
              <a:t>афтозного</a:t>
            </a:r>
            <a:r>
              <a:rPr lang="ru-RU" sz="2400" b="1" dirty="0">
                <a:latin typeface="Times New Roman" pitchFamily="18" charset="0"/>
                <a:cs typeface="Times New Roman" pitchFamily="18" charset="0"/>
              </a:rPr>
              <a:t> стоматита до </a:t>
            </a:r>
            <a:r>
              <a:rPr lang="ru-RU" sz="2400" b="1" dirty="0" err="1">
                <a:latin typeface="Times New Roman" pitchFamily="18" charset="0"/>
                <a:cs typeface="Times New Roman" pitchFamily="18" charset="0"/>
              </a:rPr>
              <a:t>генерализованных</a:t>
            </a:r>
            <a:r>
              <a:rPr lang="ru-RU" sz="2400" b="1" dirty="0">
                <a:latin typeface="Times New Roman" pitchFamily="18" charset="0"/>
                <a:cs typeface="Times New Roman" pitchFamily="18" charset="0"/>
              </a:rPr>
              <a:t> форм с распространённым поражением кожи и слизистых оболочек  с вовлечением в патологический процесс  различных органов и систем.</a:t>
            </a:r>
          </a:p>
          <a:p>
            <a:pPr algn="ctr" eaLnBrk="1" hangingPunct="1">
              <a:lnSpc>
                <a:spcPct val="120000"/>
              </a:lnSpc>
            </a:pPr>
            <a:endParaRPr lang="ru-RU" sz="2000" b="1" dirty="0">
              <a:solidFill>
                <a:srgbClr val="FFFF00"/>
              </a:solidFill>
              <a:latin typeface="Times New Roman" pitchFamily="18" charset="0"/>
              <a:cs typeface="Times New Roman" pitchFamily="18" charset="0"/>
            </a:endParaRPr>
          </a:p>
          <a:p>
            <a:pPr algn="ctr" eaLnBrk="1" hangingPunct="1">
              <a:lnSpc>
                <a:spcPct val="120000"/>
              </a:lnSpc>
            </a:pPr>
            <a:endParaRPr lang="ru-RU" sz="2000" dirty="0">
              <a:solidFill>
                <a:srgbClr val="FFFF00"/>
              </a:solidFill>
              <a:latin typeface="Times New Roman" pitchFamily="18" charset="0"/>
              <a:cs typeface="Times New Roman" pitchFamily="18" charset="0"/>
            </a:endParaRPr>
          </a:p>
          <a:p>
            <a:pPr algn="ctr" eaLnBrk="1" hangingPunct="1">
              <a:lnSpc>
                <a:spcPct val="120000"/>
              </a:lnSpc>
            </a:pPr>
            <a:endParaRPr lang="ru-RU" sz="2000" dirty="0">
              <a:solidFill>
                <a:srgbClr val="FFFF00"/>
              </a:solidFill>
              <a:latin typeface="Times New Roman" pitchFamily="18" charset="0"/>
              <a:cs typeface="Times New Roman" pitchFamily="18" charset="0"/>
            </a:endParaRPr>
          </a:p>
          <a:p>
            <a:pPr eaLnBrk="1" hangingPunct="1"/>
            <a:endParaRPr lang="ru-RU" sz="2000" dirty="0">
              <a:solidFill>
                <a:srgbClr val="FFFF00"/>
              </a:solidFill>
              <a:latin typeface="Times New Roman" pitchFamily="18" charset="0"/>
              <a:cs typeface="Times New Roman" pitchFamily="18" charset="0"/>
            </a:endParaRPr>
          </a:p>
          <a:p>
            <a:pPr eaLnBrk="1" hangingPunct="1"/>
            <a:endParaRPr lang="ru-RU" sz="2000" dirty="0">
              <a:solidFill>
                <a:srgbClr val="FFFF00"/>
              </a:solidFill>
              <a:latin typeface="Times New Roman" pitchFamily="18" charset="0"/>
              <a:cs typeface="Times New Roman" pitchFamily="18" charset="0"/>
            </a:endParaRPr>
          </a:p>
          <a:p>
            <a:pPr eaLnBrk="1" hangingPunct="1"/>
            <a:r>
              <a:rPr lang="en-US" sz="2000" dirty="0">
                <a:solidFill>
                  <a:srgbClr val="FFFF00"/>
                </a:solidFill>
                <a:latin typeface="Times New Roman" pitchFamily="18" charset="0"/>
                <a:cs typeface="Times New Roman" pitchFamily="18" charset="0"/>
              </a:rPr>
              <a:t> </a:t>
            </a:r>
            <a:endParaRPr lang="ru-RU" sz="20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5663182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picture"/>
          <p:cNvPicPr preferRelativeResize="0">
            <a:picLocks noChangeArrowheads="1"/>
          </p:cNvPicPr>
          <p:nvPr/>
        </p:nvPicPr>
        <p:blipFill>
          <a:blip r:embed="rId3" cstate="print"/>
          <a:srcRect/>
          <a:stretch>
            <a:fillRect/>
          </a:stretch>
        </p:blipFill>
        <p:spPr bwMode="auto">
          <a:xfrm>
            <a:off x="3405978" y="810424"/>
            <a:ext cx="5500198" cy="5821834"/>
          </a:xfrm>
          <a:prstGeom prst="rect">
            <a:avLst/>
          </a:prstGeom>
          <a:solidFill>
            <a:srgbClr val="FFFFFF"/>
          </a:solidFill>
          <a:ln w="9525">
            <a:solidFill>
              <a:srgbClr val="000000"/>
            </a:solidFill>
            <a:round/>
            <a:headEnd/>
            <a:tailEnd/>
          </a:ln>
        </p:spPr>
      </p:pic>
      <p:sp>
        <p:nvSpPr>
          <p:cNvPr id="203779" name="Rectangle 3"/>
          <p:cNvSpPr>
            <a:spLocks noChangeArrowheads="1"/>
          </p:cNvSpPr>
          <p:nvPr/>
        </p:nvSpPr>
        <p:spPr bwMode="auto">
          <a:xfrm>
            <a:off x="3071814" y="188914"/>
            <a:ext cx="6840537" cy="503237"/>
          </a:xfrm>
          <a:prstGeom prst="rect">
            <a:avLst/>
          </a:prstGeom>
          <a:noFill/>
          <a:ln w="9525">
            <a:noFill/>
            <a:miter lim="800000"/>
            <a:headEnd/>
            <a:tailEnd/>
          </a:ln>
          <a:effectLst/>
        </p:spPr>
        <p:txBody>
          <a:bodyPr wrap="none" lIns="84033" tIns="42017" rIns="84033" bIns="42017" anchor="ctr"/>
          <a:lstStyle/>
          <a:p>
            <a:pPr algn="ctr" defTabSz="839788"/>
            <a:r>
              <a:rPr lang="ru-RU" sz="2000" b="1" dirty="0">
                <a:latin typeface="Times New Roman" pitchFamily="18" charset="0"/>
                <a:cs typeface="Times New Roman" pitchFamily="18" charset="0"/>
              </a:rPr>
              <a:t>ВИЧ </a:t>
            </a:r>
            <a:r>
              <a:rPr lang="ru-RU" sz="2000" dirty="0">
                <a:latin typeface="Times New Roman" pitchFamily="18" charset="0"/>
                <a:cs typeface="Times New Roman" pitchFamily="18" charset="0"/>
              </a:rPr>
              <a:t>-</a:t>
            </a:r>
            <a:r>
              <a:rPr lang="ru-RU" sz="2000" b="1" dirty="0">
                <a:latin typeface="Times New Roman" pitchFamily="18" charset="0"/>
                <a:cs typeface="Times New Roman" pitchFamily="18" charset="0"/>
              </a:rPr>
              <a:t> АССОЦИИРОВАННАЯ САРКОМА К</a:t>
            </a:r>
            <a:r>
              <a:rPr lang="en-US" sz="2000" b="1" dirty="0">
                <a:latin typeface="Times New Roman" pitchFamily="18" charset="0"/>
                <a:cs typeface="Times New Roman" pitchFamily="18" charset="0"/>
              </a:rPr>
              <a:t>Á</a:t>
            </a:r>
            <a:r>
              <a:rPr lang="ru-RU" sz="2000" b="1" dirty="0">
                <a:latin typeface="Times New Roman" pitchFamily="18" charset="0"/>
                <a:cs typeface="Times New Roman" pitchFamily="18" charset="0"/>
              </a:rPr>
              <a:t>ПОШИ</a:t>
            </a:r>
          </a:p>
        </p:txBody>
      </p:sp>
      <p:sp>
        <p:nvSpPr>
          <p:cNvPr id="2" name="Овал 1"/>
          <p:cNvSpPr/>
          <p:nvPr/>
        </p:nvSpPr>
        <p:spPr>
          <a:xfrm>
            <a:off x="5829300" y="2377440"/>
            <a:ext cx="1965960" cy="9144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rot="19997956">
            <a:off x="3370916" y="2994895"/>
            <a:ext cx="741007" cy="5188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96114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picture"/>
          <p:cNvPicPr preferRelativeResize="0">
            <a:picLocks noChangeArrowheads="1"/>
          </p:cNvPicPr>
          <p:nvPr/>
        </p:nvPicPr>
        <p:blipFill>
          <a:blip r:embed="rId3" cstate="print"/>
          <a:srcRect/>
          <a:stretch>
            <a:fillRect/>
          </a:stretch>
        </p:blipFill>
        <p:spPr bwMode="auto">
          <a:xfrm>
            <a:off x="2639616" y="908721"/>
            <a:ext cx="7092950" cy="5400675"/>
          </a:xfrm>
          <a:prstGeom prst="rect">
            <a:avLst/>
          </a:prstGeom>
          <a:solidFill>
            <a:srgbClr val="FFFFFF"/>
          </a:solidFill>
          <a:ln w="9525">
            <a:solidFill>
              <a:srgbClr val="000000"/>
            </a:solidFill>
            <a:round/>
            <a:headEnd/>
            <a:tailEnd/>
          </a:ln>
        </p:spPr>
      </p:pic>
      <p:sp>
        <p:nvSpPr>
          <p:cNvPr id="207875" name="Rectangle 3"/>
          <p:cNvSpPr>
            <a:spLocks noChangeArrowheads="1"/>
          </p:cNvSpPr>
          <p:nvPr/>
        </p:nvSpPr>
        <p:spPr bwMode="auto">
          <a:xfrm>
            <a:off x="2639617" y="355601"/>
            <a:ext cx="7056783" cy="361854"/>
          </a:xfrm>
          <a:prstGeom prst="rect">
            <a:avLst/>
          </a:prstGeom>
          <a:noFill/>
          <a:ln w="9525">
            <a:noFill/>
            <a:miter lim="800000"/>
            <a:headEnd/>
            <a:tailEnd/>
          </a:ln>
          <a:effectLst/>
        </p:spPr>
        <p:txBody>
          <a:bodyPr wrap="square" lIns="84033" tIns="42017" rIns="84033" bIns="42017">
            <a:spAutoFit/>
          </a:bodyPr>
          <a:lstStyle/>
          <a:p>
            <a:pPr algn="ctr" defTabSz="839788"/>
            <a:r>
              <a:rPr lang="ru-RU" b="1" dirty="0">
                <a:latin typeface="Times New Roman" pitchFamily="18" charset="0"/>
                <a:cs typeface="Times New Roman" pitchFamily="18" charset="0"/>
              </a:rPr>
              <a:t>ВИЧ-АССОЦИИРОВАННАЯ САРКОМА К</a:t>
            </a:r>
            <a:r>
              <a:rPr lang="en-US" b="1" dirty="0">
                <a:latin typeface="Times New Roman" pitchFamily="18" charset="0"/>
                <a:cs typeface="Times New Roman" pitchFamily="18" charset="0"/>
              </a:rPr>
              <a:t>Á</a:t>
            </a:r>
            <a:r>
              <a:rPr lang="ru-RU" b="1" dirty="0">
                <a:latin typeface="Times New Roman" pitchFamily="18" charset="0"/>
                <a:cs typeface="Times New Roman" pitchFamily="18" charset="0"/>
              </a:rPr>
              <a:t>ПОШИ</a:t>
            </a:r>
          </a:p>
        </p:txBody>
      </p:sp>
    </p:spTree>
    <p:extLst>
      <p:ext uri="{BB962C8B-B14F-4D97-AF65-F5344CB8AC3E}">
        <p14:creationId xmlns:p14="http://schemas.microsoft.com/office/powerpoint/2010/main" val="38477815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070" y="262890"/>
            <a:ext cx="9004966" cy="6089184"/>
          </a:xfrm>
        </p:spPr>
      </p:pic>
    </p:spTree>
    <p:extLst>
      <p:ext uri="{BB962C8B-B14F-4D97-AF65-F5344CB8AC3E}">
        <p14:creationId xmlns:p14="http://schemas.microsoft.com/office/powerpoint/2010/main" val="15694596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Rot="1" noChangeArrowheads="1"/>
          </p:cNvSpPr>
          <p:nvPr/>
        </p:nvSpPr>
        <p:spPr bwMode="auto">
          <a:xfrm>
            <a:off x="1524000" y="0"/>
            <a:ext cx="9144000" cy="685800"/>
          </a:xfrm>
          <a:prstGeom prst="rect">
            <a:avLst/>
          </a:prstGeom>
          <a:noFill/>
          <a:ln w="9525">
            <a:noFill/>
            <a:miter lim="800000"/>
            <a:headEnd/>
            <a:tailEnd/>
          </a:ln>
          <a:effectLst/>
        </p:spPr>
        <p:txBody>
          <a:bodyPr lIns="84033" tIns="42017" rIns="84033" bIns="42017" anchor="ctr"/>
          <a:lstStyle/>
          <a:p>
            <a:pPr algn="ctr" eaLnBrk="0" hangingPunct="0"/>
            <a:r>
              <a:rPr lang="ru-RU" b="1" dirty="0">
                <a:latin typeface="Times New Roman" pitchFamily="18" charset="0"/>
                <a:cs typeface="Times New Roman" pitchFamily="18" charset="0"/>
              </a:rPr>
              <a:t>САРКОМА К</a:t>
            </a:r>
            <a:r>
              <a:rPr lang="en-US" b="1" dirty="0">
                <a:latin typeface="Times New Roman" pitchFamily="18" charset="0"/>
                <a:cs typeface="Times New Roman" pitchFamily="18" charset="0"/>
              </a:rPr>
              <a:t>Á</a:t>
            </a:r>
            <a:r>
              <a:rPr lang="ru-RU" b="1" dirty="0">
                <a:latin typeface="Times New Roman" pitchFamily="18" charset="0"/>
                <a:cs typeface="Times New Roman" pitchFamily="18" charset="0"/>
              </a:rPr>
              <a:t>ПОШИ, АГРЕССИВНОЕ ТЕЧЕНИЕ</a:t>
            </a:r>
          </a:p>
        </p:txBody>
      </p:sp>
      <p:pic>
        <p:nvPicPr>
          <p:cNvPr id="210947" name="Picture 3" descr="hive-09"/>
          <p:cNvPicPr>
            <a:picLocks noChangeAspect="1" noChangeArrowheads="1"/>
          </p:cNvPicPr>
          <p:nvPr/>
        </p:nvPicPr>
        <p:blipFill>
          <a:blip r:embed="rId2" cstate="print"/>
          <a:srcRect/>
          <a:stretch>
            <a:fillRect/>
          </a:stretch>
        </p:blipFill>
        <p:spPr bwMode="auto">
          <a:xfrm>
            <a:off x="4007768" y="620688"/>
            <a:ext cx="4608512" cy="6083834"/>
          </a:xfrm>
          <a:prstGeom prst="rect">
            <a:avLst/>
          </a:prstGeom>
          <a:noFill/>
        </p:spPr>
      </p:pic>
    </p:spTree>
    <p:extLst>
      <p:ext uri="{BB962C8B-B14F-4D97-AF65-F5344CB8AC3E}">
        <p14:creationId xmlns:p14="http://schemas.microsoft.com/office/powerpoint/2010/main" val="40282826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picture"/>
          <p:cNvPicPr preferRelativeResize="0">
            <a:picLocks noChangeArrowheads="1"/>
          </p:cNvPicPr>
          <p:nvPr/>
        </p:nvPicPr>
        <p:blipFill>
          <a:blip r:embed="rId3" cstate="print"/>
          <a:srcRect/>
          <a:stretch>
            <a:fillRect/>
          </a:stretch>
        </p:blipFill>
        <p:spPr bwMode="auto">
          <a:xfrm>
            <a:off x="3503613" y="692697"/>
            <a:ext cx="5472707" cy="5719217"/>
          </a:xfrm>
          <a:prstGeom prst="rect">
            <a:avLst/>
          </a:prstGeom>
          <a:solidFill>
            <a:srgbClr val="FFFFFF"/>
          </a:solidFill>
          <a:ln w="9525">
            <a:solidFill>
              <a:srgbClr val="000000"/>
            </a:solidFill>
            <a:round/>
            <a:headEnd/>
            <a:tailEnd/>
          </a:ln>
        </p:spPr>
      </p:pic>
      <p:sp>
        <p:nvSpPr>
          <p:cNvPr id="211971" name="Rectangle 3"/>
          <p:cNvSpPr>
            <a:spLocks noChangeArrowheads="1"/>
          </p:cNvSpPr>
          <p:nvPr/>
        </p:nvSpPr>
        <p:spPr bwMode="auto">
          <a:xfrm>
            <a:off x="3074989" y="188641"/>
            <a:ext cx="6400481" cy="361854"/>
          </a:xfrm>
          <a:prstGeom prst="rect">
            <a:avLst/>
          </a:prstGeom>
          <a:noFill/>
          <a:ln w="9525">
            <a:noFill/>
            <a:miter lim="800000"/>
            <a:headEnd/>
            <a:tailEnd/>
          </a:ln>
          <a:effectLst/>
        </p:spPr>
        <p:txBody>
          <a:bodyPr wrap="square" lIns="84033" tIns="42017" rIns="84033" bIns="42017">
            <a:spAutoFit/>
          </a:bodyPr>
          <a:lstStyle/>
          <a:p>
            <a:pPr algn="ctr" defTabSz="839788"/>
            <a:r>
              <a:rPr lang="ru-RU" b="1" dirty="0">
                <a:latin typeface="Times New Roman" pitchFamily="18" charset="0"/>
                <a:cs typeface="Times New Roman" pitchFamily="18" charset="0"/>
              </a:rPr>
              <a:t>ВИЧ-АССОЦИИРОВАННАЯ САРКОМА К</a:t>
            </a:r>
            <a:r>
              <a:rPr lang="en-US" b="1" dirty="0">
                <a:latin typeface="Times New Roman" pitchFamily="18" charset="0"/>
                <a:cs typeface="Times New Roman" pitchFamily="18" charset="0"/>
              </a:rPr>
              <a:t>Á</a:t>
            </a:r>
            <a:r>
              <a:rPr lang="ru-RU" b="1" dirty="0">
                <a:latin typeface="Times New Roman" pitchFamily="18" charset="0"/>
                <a:cs typeface="Times New Roman" pitchFamily="18" charset="0"/>
              </a:rPr>
              <a:t>ПОШИ</a:t>
            </a:r>
          </a:p>
        </p:txBody>
      </p:sp>
    </p:spTree>
    <p:extLst>
      <p:ext uri="{BB962C8B-B14F-4D97-AF65-F5344CB8AC3E}">
        <p14:creationId xmlns:p14="http://schemas.microsoft.com/office/powerpoint/2010/main" val="21964469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picture"/>
          <p:cNvPicPr preferRelativeResize="0">
            <a:picLocks noChangeArrowheads="1"/>
          </p:cNvPicPr>
          <p:nvPr/>
        </p:nvPicPr>
        <p:blipFill>
          <a:blip r:embed="rId3" cstate="print"/>
          <a:srcRect/>
          <a:stretch>
            <a:fillRect/>
          </a:stretch>
        </p:blipFill>
        <p:spPr bwMode="auto">
          <a:xfrm>
            <a:off x="2497139" y="779463"/>
            <a:ext cx="7680325" cy="5751512"/>
          </a:xfrm>
          <a:prstGeom prst="rect">
            <a:avLst/>
          </a:prstGeom>
          <a:solidFill>
            <a:srgbClr val="FFFFFF"/>
          </a:solidFill>
          <a:ln w="9525">
            <a:solidFill>
              <a:srgbClr val="000000"/>
            </a:solidFill>
            <a:round/>
            <a:headEnd/>
            <a:tailEnd/>
          </a:ln>
        </p:spPr>
      </p:pic>
      <p:sp>
        <p:nvSpPr>
          <p:cNvPr id="216067" name="Rectangle 3"/>
          <p:cNvSpPr>
            <a:spLocks noChangeArrowheads="1"/>
          </p:cNvSpPr>
          <p:nvPr/>
        </p:nvSpPr>
        <p:spPr bwMode="auto">
          <a:xfrm>
            <a:off x="2419350" y="217489"/>
            <a:ext cx="7781106" cy="361854"/>
          </a:xfrm>
          <a:prstGeom prst="rect">
            <a:avLst/>
          </a:prstGeom>
          <a:noFill/>
          <a:ln w="9525">
            <a:noFill/>
            <a:miter lim="800000"/>
            <a:headEnd/>
            <a:tailEnd/>
          </a:ln>
          <a:effectLst/>
        </p:spPr>
        <p:txBody>
          <a:bodyPr wrap="square" lIns="84033" tIns="42017" rIns="84033" bIns="42017">
            <a:spAutoFit/>
          </a:bodyPr>
          <a:lstStyle/>
          <a:p>
            <a:pPr algn="ctr" defTabSz="839788"/>
            <a:r>
              <a:rPr lang="ru-RU" b="1" dirty="0">
                <a:latin typeface="Times New Roman" pitchFamily="18" charset="0"/>
                <a:cs typeface="Times New Roman" pitchFamily="18" charset="0"/>
              </a:rPr>
              <a:t>ВИЧ-АССОЦИИРОВАННАЯ САРКОМА К</a:t>
            </a:r>
            <a:r>
              <a:rPr lang="en-US" b="1" dirty="0">
                <a:latin typeface="Times New Roman" pitchFamily="18" charset="0"/>
                <a:cs typeface="Times New Roman" pitchFamily="18" charset="0"/>
              </a:rPr>
              <a:t>Á</a:t>
            </a:r>
            <a:r>
              <a:rPr lang="ru-RU" b="1" dirty="0">
                <a:latin typeface="Times New Roman" pitchFamily="18" charset="0"/>
                <a:cs typeface="Times New Roman" pitchFamily="18" charset="0"/>
              </a:rPr>
              <a:t>ПОШИ</a:t>
            </a:r>
          </a:p>
        </p:txBody>
      </p:sp>
    </p:spTree>
    <p:extLst>
      <p:ext uri="{BB962C8B-B14F-4D97-AF65-F5344CB8AC3E}">
        <p14:creationId xmlns:p14="http://schemas.microsoft.com/office/powerpoint/2010/main" val="258071059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371" y="148590"/>
            <a:ext cx="8584988" cy="6438741"/>
          </a:xfrm>
        </p:spPr>
      </p:pic>
    </p:spTree>
    <p:extLst>
      <p:ext uri="{BB962C8B-B14F-4D97-AF65-F5344CB8AC3E}">
        <p14:creationId xmlns:p14="http://schemas.microsoft.com/office/powerpoint/2010/main" val="16778629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342" y="0"/>
            <a:ext cx="10840568" cy="6663690"/>
          </a:xfrm>
        </p:spPr>
      </p:pic>
    </p:spTree>
    <p:extLst>
      <p:ext uri="{BB962C8B-B14F-4D97-AF65-F5344CB8AC3E}">
        <p14:creationId xmlns:p14="http://schemas.microsoft.com/office/powerpoint/2010/main" val="16563248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644" y="426598"/>
            <a:ext cx="7544734" cy="5651183"/>
          </a:xfrm>
        </p:spPr>
      </p:pic>
    </p:spTree>
    <p:extLst>
      <p:ext uri="{BB962C8B-B14F-4D97-AF65-F5344CB8AC3E}">
        <p14:creationId xmlns:p14="http://schemas.microsoft.com/office/powerpoint/2010/main" val="38933995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29993" y="380508"/>
            <a:ext cx="9875084" cy="5497830"/>
          </a:xfrm>
        </p:spPr>
      </p:pic>
    </p:spTree>
    <p:extLst>
      <p:ext uri="{BB962C8B-B14F-4D97-AF65-F5344CB8AC3E}">
        <p14:creationId xmlns:p14="http://schemas.microsoft.com/office/powerpoint/2010/main" val="3763473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1503</Words>
  <Application>Microsoft Office PowerPoint</Application>
  <PresentationFormat>Произвольный</PresentationFormat>
  <Paragraphs>266</Paragraphs>
  <Slides>110</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110</vt:i4>
      </vt:variant>
    </vt:vector>
  </HeadingPairs>
  <TitlesOfParts>
    <vt:vector size="112" baseType="lpstr">
      <vt:lpstr>Тема Office</vt:lpstr>
      <vt:lpstr>Рисунок</vt:lpstr>
      <vt:lpstr>Проявления заразных кожных заболеваний  на слизистой оболочке рта и красной каймы губ</vt:lpstr>
      <vt:lpstr>Презентация PowerPoint</vt:lpstr>
      <vt:lpstr>Презентация PowerPoint</vt:lpstr>
      <vt:lpstr>Презентация PowerPoint</vt:lpstr>
      <vt:lpstr>                        «Вирусы - это плохие новости в упаковке из белка»  Питер Медавар, нобелевский лауреат  </vt:lpstr>
      <vt:lpstr>Презентация PowerPoint</vt:lpstr>
      <vt:lpstr>Герпесвирусы человека</vt:lpstr>
      <vt:lpstr>Презентация PowerPoint</vt:lpstr>
      <vt:lpstr>Презентация PowerPoint</vt:lpstr>
      <vt:lpstr>Презентация PowerPoint</vt:lpstr>
      <vt:lpstr> </vt:lpstr>
      <vt:lpstr>Пути передачи инфекции </vt:lpstr>
      <vt:lpstr>Эпидемиология генитального герпеса</vt:lpstr>
      <vt:lpstr>Презентация PowerPoint</vt:lpstr>
      <vt:lpstr> ПУТИ ПЕРЕДАЧИ </vt:lpstr>
      <vt:lpstr>Презентация PowerPoint</vt:lpstr>
      <vt:lpstr>Презентация PowerPoint</vt:lpstr>
      <vt:lpstr>Презентация PowerPoint</vt:lpstr>
      <vt:lpstr>Презентация PowerPoint</vt:lpstr>
      <vt:lpstr>Презентация PowerPoint</vt:lpstr>
      <vt:lpstr>Классическое проявление генитального герпеса</vt:lpstr>
      <vt:lpstr>Типичные проявления генитального герпеса</vt:lpstr>
      <vt:lpstr>Бессимптомный герпес  (атипичные клинические появления)  в  области слизистой шейки матки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Вирус простого герпеса 2 типа</vt:lpstr>
      <vt:lpstr>Вирусные заболевания</vt:lpstr>
      <vt:lpstr>Вирусные заболевания</vt:lpstr>
      <vt:lpstr>Вирусные заболевания</vt:lpstr>
      <vt:lpstr>Вирусные заболевания</vt:lpstr>
      <vt:lpstr>Презентация PowerPoint</vt:lpstr>
      <vt:lpstr>Вирусные заболевания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Вирус  герпеса 3 типа</vt:lpstr>
      <vt:lpstr>Презентация PowerPoint</vt:lpstr>
      <vt:lpstr>Презентация PowerPoint</vt:lpstr>
      <vt:lpstr>Презентация PowerPoint</vt:lpstr>
      <vt:lpstr>ВИЧ</vt:lpstr>
      <vt:lpstr>Презентация PowerPoint</vt:lpstr>
      <vt:lpstr>Презентация PowerPoint</vt:lpstr>
      <vt:lpstr>Презентация PowerPoint</vt:lpstr>
      <vt:lpstr>Первичный сифилис: тв. шанкр языка</vt:lpstr>
      <vt:lpstr>Первичный сифилис</vt:lpstr>
      <vt:lpstr>Эритематозная сифилитическая ангина:</vt:lpstr>
      <vt:lpstr>Эрозированные папулы в полости рта</vt:lpstr>
      <vt:lpstr>Вторичный сифилис на слизистой оболочке полости рта,  сочетание с многоформной экссудативной эритемой </vt:lpstr>
      <vt:lpstr>Папулёзный сифилид слизистых оболочек</vt:lpstr>
      <vt:lpstr>Папулы твёрдого нёба</vt:lpstr>
      <vt:lpstr>Вторичный сифилис</vt:lpstr>
      <vt:lpstr>Вторичный сифилис</vt:lpstr>
      <vt:lpstr>Презентация PowerPoint</vt:lpstr>
      <vt:lpstr>Вторичный сифилис, поражение мягкого нёба</vt:lpstr>
      <vt:lpstr>Презентация PowerPoint</vt:lpstr>
      <vt:lpstr>Актиномикоз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ВОЛОСАТАЯ ЛЕЙКОПЛАКИЯ</vt:lpstr>
      <vt:lpstr>Презентация PowerPoint</vt:lpstr>
      <vt:lpstr>Саркома Капоши </vt:lpstr>
      <vt:lpstr>Презентация PowerPoint</vt:lpstr>
      <vt:lpstr>Саркома Капоши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Вип</dc:title>
  <dc:creator>user</dc:creator>
  <cp:lastModifiedBy>Admin</cp:lastModifiedBy>
  <cp:revision>40</cp:revision>
  <dcterms:created xsi:type="dcterms:W3CDTF">2019-02-25T12:14:19Z</dcterms:created>
  <dcterms:modified xsi:type="dcterms:W3CDTF">2021-01-20T11:19:06Z</dcterms:modified>
</cp:coreProperties>
</file>